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Gellatio" charset="1" panose="02000500000000000000"/>
      <p:regular r:id="rId31"/>
    </p:embeddedFont>
    <p:embeddedFont>
      <p:font typeface="Chewy" charset="1" panose="02000000000000000000"/>
      <p:regular r:id="rId32"/>
    </p:embeddedFont>
    <p:embeddedFont>
      <p:font typeface="Marykate" charset="1" panose="00000000000000000000"/>
      <p:regular r:id="rId33"/>
    </p:embeddedFont>
    <p:embeddedFont>
      <p:font typeface="Bryndan Write" charset="1" panose="02000503000000000000"/>
      <p:regular r:id="rId34"/>
    </p:embeddedFont>
    <p:embeddedFont>
      <p:font typeface="Gidole" charset="1" panose="02000503000000000000"/>
      <p:regular r:id="rId35"/>
    </p:embeddedFont>
    <p:embeddedFont>
      <p:font typeface="Gagalin" charset="1" panose="0000050000000000000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gif" Type="http://schemas.openxmlformats.org/officeDocument/2006/relationships/image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44.gif" Type="http://schemas.openxmlformats.org/officeDocument/2006/relationships/image"/><Relationship Id="rId9" Target="../media/image4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50.png" Type="http://schemas.openxmlformats.org/officeDocument/2006/relationships/image"/><Relationship Id="rId8" Target="../media/image5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52.png" Type="http://schemas.openxmlformats.org/officeDocument/2006/relationships/image"/><Relationship Id="rId5" Target="../media/image40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3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54.jpeg" Type="http://schemas.openxmlformats.org/officeDocument/2006/relationships/image"/><Relationship Id="rId8" Target="../media/image3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55.jpeg" Type="http://schemas.openxmlformats.org/officeDocument/2006/relationships/image"/><Relationship Id="rId8" Target="../media/image3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56.jpeg" Type="http://schemas.openxmlformats.org/officeDocument/2006/relationships/image"/><Relationship Id="rId8" Target="../media/image3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57.jpeg" Type="http://schemas.openxmlformats.org/officeDocument/2006/relationships/image"/><Relationship Id="rId8" Target="../media/image3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52.png" Type="http://schemas.openxmlformats.org/officeDocument/2006/relationships/image"/><Relationship Id="rId5" Target="../media/image40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52.png" Type="http://schemas.openxmlformats.org/officeDocument/2006/relationships/image"/><Relationship Id="rId5" Target="../media/image40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2.pn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png" Type="http://schemas.openxmlformats.org/officeDocument/2006/relationships/image"/><Relationship Id="rId4" Target="../media/image10.pn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png" Type="http://schemas.openxmlformats.org/officeDocument/2006/relationships/image"/><Relationship Id="rId4" Target="../media/image11.png" Type="http://schemas.openxmlformats.org/officeDocument/2006/relationships/image"/><Relationship Id="rId5" Target="../media/image14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2" Target="../media/image1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png" Type="http://schemas.openxmlformats.org/officeDocument/2006/relationships/image"/><Relationship Id="rId4" Target="../media/image13.pn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01429">
            <a:off x="-1908211" y="4124635"/>
            <a:ext cx="8400837" cy="9094276"/>
          </a:xfrm>
          <a:custGeom>
            <a:avLst/>
            <a:gdLst/>
            <a:ahLst/>
            <a:cxnLst/>
            <a:rect r="r" b="b" t="t" l="l"/>
            <a:pathLst>
              <a:path h="9094276" w="8400837">
                <a:moveTo>
                  <a:pt x="0" y="0"/>
                </a:moveTo>
                <a:lnTo>
                  <a:pt x="8400837" y="0"/>
                </a:lnTo>
                <a:lnTo>
                  <a:pt x="8400837" y="9094275"/>
                </a:lnTo>
                <a:lnTo>
                  <a:pt x="0" y="9094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-1406512"/>
            <a:ext cx="4584414" cy="16722197"/>
            <a:chOff x="0" y="0"/>
            <a:chExt cx="2667000" cy="97282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664460" cy="9718040"/>
            </a:xfrm>
            <a:custGeom>
              <a:avLst/>
              <a:gdLst/>
              <a:ahLst/>
              <a:cxnLst/>
              <a:rect r="r" b="b" t="t" l="l"/>
              <a:pathLst>
                <a:path h="9718040" w="2664460">
                  <a:moveTo>
                    <a:pt x="2388870" y="6350"/>
                  </a:moveTo>
                  <a:cubicBezTo>
                    <a:pt x="2325370" y="2540"/>
                    <a:pt x="63500" y="1270"/>
                    <a:pt x="0" y="0"/>
                  </a:cubicBezTo>
                  <a:cubicBezTo>
                    <a:pt x="1270" y="6350"/>
                    <a:pt x="6350" y="9709150"/>
                    <a:pt x="6350" y="9715500"/>
                  </a:cubicBezTo>
                  <a:cubicBezTo>
                    <a:pt x="158750" y="9718040"/>
                    <a:pt x="2139950" y="9710420"/>
                    <a:pt x="2293620" y="9715500"/>
                  </a:cubicBezTo>
                  <a:cubicBezTo>
                    <a:pt x="2324100" y="9716770"/>
                    <a:pt x="2344420" y="9707880"/>
                    <a:pt x="2355850" y="9678670"/>
                  </a:cubicBezTo>
                  <a:cubicBezTo>
                    <a:pt x="2360930" y="9665970"/>
                    <a:pt x="2211070" y="9298940"/>
                    <a:pt x="2211070" y="9298940"/>
                  </a:cubicBezTo>
                  <a:cubicBezTo>
                    <a:pt x="2202180" y="9276080"/>
                    <a:pt x="2184400" y="9104630"/>
                    <a:pt x="2192020" y="9090660"/>
                  </a:cubicBezTo>
                  <a:cubicBezTo>
                    <a:pt x="2203450" y="9069070"/>
                    <a:pt x="2263140" y="8698230"/>
                    <a:pt x="2283460" y="8685530"/>
                  </a:cubicBezTo>
                  <a:cubicBezTo>
                    <a:pt x="2289810" y="8681720"/>
                    <a:pt x="2265680" y="8531860"/>
                    <a:pt x="2273300" y="8502650"/>
                  </a:cubicBezTo>
                  <a:cubicBezTo>
                    <a:pt x="2279650" y="8479790"/>
                    <a:pt x="2321560" y="8258810"/>
                    <a:pt x="2305050" y="8228330"/>
                  </a:cubicBezTo>
                  <a:cubicBezTo>
                    <a:pt x="2303780" y="8225790"/>
                    <a:pt x="2298700" y="8083550"/>
                    <a:pt x="2283460" y="8067040"/>
                  </a:cubicBezTo>
                  <a:cubicBezTo>
                    <a:pt x="2277110" y="8060690"/>
                    <a:pt x="2430780" y="7614920"/>
                    <a:pt x="2435860" y="7607300"/>
                  </a:cubicBezTo>
                  <a:cubicBezTo>
                    <a:pt x="2443480" y="7594600"/>
                    <a:pt x="2513330" y="7448550"/>
                    <a:pt x="2493010" y="7421880"/>
                  </a:cubicBezTo>
                  <a:cubicBezTo>
                    <a:pt x="2491740" y="7420610"/>
                    <a:pt x="2493010" y="7416800"/>
                    <a:pt x="2494280" y="7415530"/>
                  </a:cubicBezTo>
                  <a:cubicBezTo>
                    <a:pt x="2504440" y="7399020"/>
                    <a:pt x="2467610" y="7274560"/>
                    <a:pt x="2468880" y="7263130"/>
                  </a:cubicBezTo>
                  <a:cubicBezTo>
                    <a:pt x="2470150" y="7251700"/>
                    <a:pt x="2475230" y="6968490"/>
                    <a:pt x="2517140" y="6932930"/>
                  </a:cubicBezTo>
                  <a:cubicBezTo>
                    <a:pt x="2518410" y="6932930"/>
                    <a:pt x="2518410" y="6930390"/>
                    <a:pt x="2518410" y="6930390"/>
                  </a:cubicBezTo>
                  <a:cubicBezTo>
                    <a:pt x="2519680" y="6891020"/>
                    <a:pt x="2640330" y="6601460"/>
                    <a:pt x="2625090" y="6587490"/>
                  </a:cubicBezTo>
                  <a:cubicBezTo>
                    <a:pt x="2611120" y="6573520"/>
                    <a:pt x="2593340" y="6301740"/>
                    <a:pt x="2593340" y="6296660"/>
                  </a:cubicBezTo>
                  <a:cubicBezTo>
                    <a:pt x="2593340" y="6245860"/>
                    <a:pt x="2606040" y="6201410"/>
                    <a:pt x="2659380" y="6178550"/>
                  </a:cubicBezTo>
                  <a:cubicBezTo>
                    <a:pt x="2664460" y="6149340"/>
                    <a:pt x="2641600" y="6082030"/>
                    <a:pt x="2644140" y="6075680"/>
                  </a:cubicBezTo>
                  <a:cubicBezTo>
                    <a:pt x="2656840" y="6041390"/>
                    <a:pt x="2632710" y="6022340"/>
                    <a:pt x="2613660" y="6000750"/>
                  </a:cubicBezTo>
                  <a:cubicBezTo>
                    <a:pt x="2608580" y="5994400"/>
                    <a:pt x="2551430" y="5899150"/>
                    <a:pt x="2578100" y="5885180"/>
                  </a:cubicBezTo>
                  <a:cubicBezTo>
                    <a:pt x="2579370" y="5885180"/>
                    <a:pt x="2604770" y="5637530"/>
                    <a:pt x="2597150" y="5621020"/>
                  </a:cubicBezTo>
                  <a:cubicBezTo>
                    <a:pt x="2585720" y="5595620"/>
                    <a:pt x="2547620" y="5506720"/>
                    <a:pt x="2552700" y="5488940"/>
                  </a:cubicBezTo>
                  <a:cubicBezTo>
                    <a:pt x="2561590" y="5458460"/>
                    <a:pt x="2514600" y="5107940"/>
                    <a:pt x="2510790" y="5085080"/>
                  </a:cubicBezTo>
                  <a:cubicBezTo>
                    <a:pt x="2504440" y="5049520"/>
                    <a:pt x="2547620" y="4886960"/>
                    <a:pt x="2548890" y="4875530"/>
                  </a:cubicBezTo>
                  <a:cubicBezTo>
                    <a:pt x="2551430" y="4852670"/>
                    <a:pt x="2574290" y="4759960"/>
                    <a:pt x="2567940" y="4733290"/>
                  </a:cubicBezTo>
                  <a:cubicBezTo>
                    <a:pt x="2564130" y="4714240"/>
                    <a:pt x="2528570" y="4273550"/>
                    <a:pt x="2523490" y="4260850"/>
                  </a:cubicBezTo>
                  <a:cubicBezTo>
                    <a:pt x="2512060" y="4232910"/>
                    <a:pt x="2526030" y="3868420"/>
                    <a:pt x="2522220" y="3863340"/>
                  </a:cubicBezTo>
                  <a:cubicBezTo>
                    <a:pt x="2517140" y="3854450"/>
                    <a:pt x="2527300" y="3644900"/>
                    <a:pt x="2524760" y="3616960"/>
                  </a:cubicBezTo>
                  <a:cubicBezTo>
                    <a:pt x="2523490" y="3605530"/>
                    <a:pt x="2529840" y="3365500"/>
                    <a:pt x="2546350" y="3315970"/>
                  </a:cubicBezTo>
                  <a:cubicBezTo>
                    <a:pt x="2547620" y="3310890"/>
                    <a:pt x="2489200" y="3021330"/>
                    <a:pt x="2477770" y="3007360"/>
                  </a:cubicBezTo>
                  <a:cubicBezTo>
                    <a:pt x="2465070" y="2990850"/>
                    <a:pt x="2415540" y="2740660"/>
                    <a:pt x="2415540" y="2740660"/>
                  </a:cubicBezTo>
                  <a:cubicBezTo>
                    <a:pt x="2418080" y="2715260"/>
                    <a:pt x="2407920" y="2649220"/>
                    <a:pt x="2411730" y="2641600"/>
                  </a:cubicBezTo>
                  <a:cubicBezTo>
                    <a:pt x="2428240" y="2600960"/>
                    <a:pt x="2362200" y="2390140"/>
                    <a:pt x="2352040" y="2360930"/>
                  </a:cubicBezTo>
                  <a:cubicBezTo>
                    <a:pt x="2350770" y="2357120"/>
                    <a:pt x="2391410" y="2219960"/>
                    <a:pt x="2390140" y="2214880"/>
                  </a:cubicBezTo>
                  <a:cubicBezTo>
                    <a:pt x="2385060" y="2195830"/>
                    <a:pt x="2415540" y="1722120"/>
                    <a:pt x="2405380" y="1696720"/>
                  </a:cubicBezTo>
                  <a:cubicBezTo>
                    <a:pt x="2400300" y="1684020"/>
                    <a:pt x="2374900" y="1590040"/>
                    <a:pt x="2381250" y="1572260"/>
                  </a:cubicBezTo>
                  <a:cubicBezTo>
                    <a:pt x="2383790" y="1567180"/>
                    <a:pt x="2402840" y="1356360"/>
                    <a:pt x="2404110" y="1351280"/>
                  </a:cubicBezTo>
                  <a:cubicBezTo>
                    <a:pt x="2415540" y="1305560"/>
                    <a:pt x="2463800" y="1050290"/>
                    <a:pt x="2461260" y="1037590"/>
                  </a:cubicBezTo>
                  <a:cubicBezTo>
                    <a:pt x="2453640" y="1009650"/>
                    <a:pt x="2446020" y="938530"/>
                    <a:pt x="2444750" y="932180"/>
                  </a:cubicBezTo>
                  <a:cubicBezTo>
                    <a:pt x="2414270" y="853440"/>
                    <a:pt x="2409190" y="830580"/>
                    <a:pt x="2411730" y="746760"/>
                  </a:cubicBezTo>
                  <a:cubicBezTo>
                    <a:pt x="2411730" y="744220"/>
                    <a:pt x="2437130" y="411480"/>
                    <a:pt x="2439670" y="407670"/>
                  </a:cubicBezTo>
                  <a:cubicBezTo>
                    <a:pt x="2452370" y="381000"/>
                    <a:pt x="2462530" y="354330"/>
                    <a:pt x="2465070" y="325120"/>
                  </a:cubicBezTo>
                  <a:cubicBezTo>
                    <a:pt x="2465070" y="321310"/>
                    <a:pt x="2468880" y="201930"/>
                    <a:pt x="2465070" y="161290"/>
                  </a:cubicBezTo>
                  <a:cubicBezTo>
                    <a:pt x="2462530" y="139700"/>
                    <a:pt x="2428240" y="53340"/>
                    <a:pt x="2423160" y="31750"/>
                  </a:cubicBezTo>
                  <a:cubicBezTo>
                    <a:pt x="2415540" y="17780"/>
                    <a:pt x="2407920" y="7620"/>
                    <a:pt x="2388870" y="6350"/>
                  </a:cubicBezTo>
                  <a:close/>
                </a:path>
              </a:pathLst>
            </a:custGeom>
            <a:blipFill>
              <a:blip r:embed="rId4"/>
              <a:stretch>
                <a:fillRect l="-350829" t="0" r="-97042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true" rot="0">
            <a:off x="15527582" y="-1122997"/>
            <a:ext cx="4927473" cy="8229600"/>
          </a:xfrm>
          <a:custGeom>
            <a:avLst/>
            <a:gdLst/>
            <a:ahLst/>
            <a:cxnLst/>
            <a:rect r="r" b="b" t="t" l="l"/>
            <a:pathLst>
              <a:path h="8229600" w="4927473">
                <a:moveTo>
                  <a:pt x="0" y="8229600"/>
                </a:moveTo>
                <a:lnTo>
                  <a:pt x="4927473" y="8229600"/>
                </a:lnTo>
                <a:lnTo>
                  <a:pt x="4927473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0">
            <a:off x="6373586" y="5586160"/>
            <a:ext cx="10703209" cy="1779219"/>
          </a:xfrm>
          <a:custGeom>
            <a:avLst/>
            <a:gdLst/>
            <a:ahLst/>
            <a:cxnLst/>
            <a:rect r="r" b="b" t="t" l="l"/>
            <a:pathLst>
              <a:path h="1779219" w="10703209">
                <a:moveTo>
                  <a:pt x="0" y="1779219"/>
                </a:moveTo>
                <a:lnTo>
                  <a:pt x="10703210" y="1779219"/>
                </a:lnTo>
                <a:lnTo>
                  <a:pt x="10703210" y="0"/>
                </a:lnTo>
                <a:lnTo>
                  <a:pt x="0" y="0"/>
                </a:lnTo>
                <a:lnTo>
                  <a:pt x="0" y="1779219"/>
                </a:lnTo>
                <a:close/>
              </a:path>
            </a:pathLst>
          </a:custGeom>
          <a:blipFill>
            <a:blip r:embed="rId6"/>
            <a:stretch>
              <a:fillRect l="0" t="-141950" r="-13786" b="-6778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570948">
            <a:off x="15786665" y="5416696"/>
            <a:ext cx="2140871" cy="909870"/>
          </a:xfrm>
          <a:custGeom>
            <a:avLst/>
            <a:gdLst/>
            <a:ahLst/>
            <a:cxnLst/>
            <a:rect r="r" b="b" t="t" l="l"/>
            <a:pathLst>
              <a:path h="909870" w="2140871">
                <a:moveTo>
                  <a:pt x="0" y="0"/>
                </a:moveTo>
                <a:lnTo>
                  <a:pt x="2140872" y="0"/>
                </a:lnTo>
                <a:lnTo>
                  <a:pt x="2140872" y="909870"/>
                </a:lnTo>
                <a:lnTo>
                  <a:pt x="0" y="9098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232758" y="7651129"/>
            <a:ext cx="13055242" cy="8589970"/>
          </a:xfrm>
          <a:custGeom>
            <a:avLst/>
            <a:gdLst/>
            <a:ahLst/>
            <a:cxnLst/>
            <a:rect r="r" b="b" t="t" l="l"/>
            <a:pathLst>
              <a:path h="8589970" w="13055242">
                <a:moveTo>
                  <a:pt x="0" y="0"/>
                </a:moveTo>
                <a:lnTo>
                  <a:pt x="13055242" y="0"/>
                </a:lnTo>
                <a:lnTo>
                  <a:pt x="13055242" y="8589970"/>
                </a:lnTo>
                <a:lnTo>
                  <a:pt x="0" y="8589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838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396767" y="5846395"/>
            <a:ext cx="9184693" cy="879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70"/>
              </a:lnSpc>
              <a:spcBef>
                <a:spcPct val="0"/>
              </a:spcBef>
            </a:pPr>
            <a:r>
              <a:rPr lang="en-US" sz="4453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¡Un compromiso de </a:t>
            </a:r>
            <a:r>
              <a:rPr lang="en-US" sz="4453" u="sng">
                <a:solidFill>
                  <a:srgbClr val="FFBD59"/>
                </a:solidFill>
                <a:latin typeface="Gellatio"/>
                <a:ea typeface="Gellatio"/>
                <a:cs typeface="Gellatio"/>
                <a:sym typeface="Gellatio"/>
              </a:rPr>
              <a:t>todos!</a:t>
            </a:r>
          </a:p>
        </p:txBody>
      </p:sp>
      <p:sp>
        <p:nvSpPr>
          <p:cNvPr name="TextBox 11" id="11"/>
          <p:cNvSpPr txBox="true"/>
          <p:nvPr/>
        </p:nvSpPr>
        <p:spPr>
          <a:xfrm rot="-109396">
            <a:off x="6356234" y="562577"/>
            <a:ext cx="10090001" cy="4573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46"/>
              </a:lnSpc>
            </a:pPr>
            <a:r>
              <a:rPr lang="en-US" sz="11801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Animación Vocacional:</a:t>
            </a:r>
          </a:p>
        </p:txBody>
      </p:sp>
      <p:sp>
        <p:nvSpPr>
          <p:cNvPr name="TextBox 12" id="12"/>
          <p:cNvSpPr txBox="true"/>
          <p:nvPr/>
        </p:nvSpPr>
        <p:spPr>
          <a:xfrm rot="-109396">
            <a:off x="6203834" y="410177"/>
            <a:ext cx="10090001" cy="4573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46"/>
              </a:lnSpc>
            </a:pPr>
            <a:r>
              <a:rPr lang="en-US" sz="11801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Animación Vocacional: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4906278">
            <a:off x="11227557" y="1838608"/>
            <a:ext cx="14521218" cy="8229600"/>
          </a:xfrm>
          <a:custGeom>
            <a:avLst/>
            <a:gdLst/>
            <a:ahLst/>
            <a:cxnLst/>
            <a:rect r="r" b="b" t="t" l="l"/>
            <a:pathLst>
              <a:path h="8229600" w="14521218">
                <a:moveTo>
                  <a:pt x="0" y="8229600"/>
                </a:moveTo>
                <a:lnTo>
                  <a:pt x="14521218" y="8229600"/>
                </a:lnTo>
                <a:lnTo>
                  <a:pt x="14521218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130824">
            <a:off x="1118388" y="-4070820"/>
            <a:ext cx="11305598" cy="14333563"/>
          </a:xfrm>
          <a:custGeom>
            <a:avLst/>
            <a:gdLst/>
            <a:ahLst/>
            <a:cxnLst/>
            <a:rect r="r" b="b" t="t" l="l"/>
            <a:pathLst>
              <a:path h="14333563" w="11305598">
                <a:moveTo>
                  <a:pt x="0" y="14333563"/>
                </a:moveTo>
                <a:lnTo>
                  <a:pt x="11305598" y="14333563"/>
                </a:lnTo>
                <a:lnTo>
                  <a:pt x="11305598" y="0"/>
                </a:lnTo>
                <a:lnTo>
                  <a:pt x="0" y="0"/>
                </a:lnTo>
                <a:lnTo>
                  <a:pt x="0" y="143335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758">
            <a:off x="-697838" y="8065771"/>
            <a:ext cx="3453076" cy="3392647"/>
          </a:xfrm>
          <a:custGeom>
            <a:avLst/>
            <a:gdLst/>
            <a:ahLst/>
            <a:cxnLst/>
            <a:rect r="r" b="b" t="t" l="l"/>
            <a:pathLst>
              <a:path h="3392647" w="3453076">
                <a:moveTo>
                  <a:pt x="0" y="0"/>
                </a:moveTo>
                <a:lnTo>
                  <a:pt x="3453076" y="0"/>
                </a:lnTo>
                <a:lnTo>
                  <a:pt x="3453076" y="3392647"/>
                </a:lnTo>
                <a:lnTo>
                  <a:pt x="0" y="33926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5209350" y="2205151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3" y="0"/>
                </a:lnTo>
                <a:lnTo>
                  <a:pt x="3137473" y="581858"/>
                </a:lnTo>
                <a:lnTo>
                  <a:pt x="0" y="58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980143" y="4264683"/>
            <a:ext cx="4259493" cy="316013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7678350" y="4264683"/>
            <a:ext cx="4259493" cy="3160138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12692561" y="3931308"/>
            <a:ext cx="6920029" cy="6957982"/>
          </a:xfrm>
          <a:custGeom>
            <a:avLst/>
            <a:gdLst/>
            <a:ahLst/>
            <a:cxnLst/>
            <a:rect r="r" b="b" t="t" l="l"/>
            <a:pathLst>
              <a:path h="6957982" w="6920029">
                <a:moveTo>
                  <a:pt x="0" y="0"/>
                </a:moveTo>
                <a:lnTo>
                  <a:pt x="6920029" y="0"/>
                </a:lnTo>
                <a:lnTo>
                  <a:pt x="6920029" y="6957982"/>
                </a:lnTo>
                <a:lnTo>
                  <a:pt x="0" y="69579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3909417" y="982152"/>
            <a:ext cx="3640933" cy="2949156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022309" y="3119944"/>
            <a:ext cx="9675277" cy="811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58"/>
              </a:lnSpc>
            </a:pPr>
            <a:r>
              <a:rPr lang="en-US" sz="4967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Genera comunión, cuando es auténtica: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04478" y="-457200"/>
            <a:ext cx="12510939" cy="2615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92"/>
              </a:lnSpc>
              <a:spcBef>
                <a:spcPct val="0"/>
              </a:spcBef>
            </a:pPr>
            <a:r>
              <a:rPr lang="en-US" sz="15302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COMUNICACIÓN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12654" y="5210651"/>
            <a:ext cx="3394472" cy="1268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20"/>
              </a:lnSpc>
              <a:spcBef>
                <a:spcPct val="0"/>
              </a:spcBef>
            </a:pPr>
            <a:r>
              <a:rPr lang="en-US" sz="7400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ad intra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946331" y="5210651"/>
            <a:ext cx="3723531" cy="1268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23"/>
              </a:lnSpc>
              <a:spcBef>
                <a:spcPct val="0"/>
              </a:spcBef>
            </a:pPr>
            <a:r>
              <a:rPr lang="en-US" sz="7402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ad extra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25006" y="7386721"/>
            <a:ext cx="5169768" cy="2067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4"/>
              </a:lnSpc>
              <a:spcBef>
                <a:spcPct val="0"/>
              </a:spcBef>
            </a:pPr>
            <a:r>
              <a:rPr lang="en-US" sz="314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Compartir la vida, corrección fraterna, compartir la Palabra, discernimiento en comunidad, proyección... ¡diálogo!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23213" y="7386721"/>
            <a:ext cx="5169768" cy="1550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4"/>
              </a:lnSpc>
              <a:spcBef>
                <a:spcPct val="0"/>
              </a:spcBef>
            </a:pPr>
            <a:r>
              <a:rPr lang="en-US" sz="314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Manifestando lo que somos, cuidando la coherencia, cuidando el tenor de las relaciones. </a:t>
            </a:r>
          </a:p>
        </p:txBody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4906278">
            <a:off x="11227557" y="1838608"/>
            <a:ext cx="14521218" cy="8229600"/>
          </a:xfrm>
          <a:custGeom>
            <a:avLst/>
            <a:gdLst/>
            <a:ahLst/>
            <a:cxnLst/>
            <a:rect r="r" b="b" t="t" l="l"/>
            <a:pathLst>
              <a:path h="8229600" w="14521218">
                <a:moveTo>
                  <a:pt x="0" y="8229600"/>
                </a:moveTo>
                <a:lnTo>
                  <a:pt x="14521218" y="8229600"/>
                </a:lnTo>
                <a:lnTo>
                  <a:pt x="14521218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130824">
            <a:off x="1118388" y="-4070820"/>
            <a:ext cx="11305598" cy="14333563"/>
          </a:xfrm>
          <a:custGeom>
            <a:avLst/>
            <a:gdLst/>
            <a:ahLst/>
            <a:cxnLst/>
            <a:rect r="r" b="b" t="t" l="l"/>
            <a:pathLst>
              <a:path h="14333563" w="11305598">
                <a:moveTo>
                  <a:pt x="0" y="14333563"/>
                </a:moveTo>
                <a:lnTo>
                  <a:pt x="11305598" y="14333563"/>
                </a:lnTo>
                <a:lnTo>
                  <a:pt x="11305598" y="0"/>
                </a:lnTo>
                <a:lnTo>
                  <a:pt x="0" y="0"/>
                </a:lnTo>
                <a:lnTo>
                  <a:pt x="0" y="143335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758">
            <a:off x="253605" y="7561976"/>
            <a:ext cx="3453076" cy="3392647"/>
          </a:xfrm>
          <a:custGeom>
            <a:avLst/>
            <a:gdLst/>
            <a:ahLst/>
            <a:cxnLst/>
            <a:rect r="r" b="b" t="t" l="l"/>
            <a:pathLst>
              <a:path h="3392647" w="3453076">
                <a:moveTo>
                  <a:pt x="0" y="0"/>
                </a:moveTo>
                <a:lnTo>
                  <a:pt x="3453076" y="0"/>
                </a:lnTo>
                <a:lnTo>
                  <a:pt x="3453076" y="3392648"/>
                </a:lnTo>
                <a:lnTo>
                  <a:pt x="0" y="3392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5209350" y="2805032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3" y="0"/>
                </a:lnTo>
                <a:lnTo>
                  <a:pt x="3137473" y="581859"/>
                </a:lnTo>
                <a:lnTo>
                  <a:pt x="0" y="58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22309" y="3604800"/>
            <a:ext cx="9675277" cy="326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58"/>
              </a:lnSpc>
            </a:pPr>
            <a:r>
              <a:rPr lang="en-US" sz="4967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Necesario para una verdadera misión corresponsable, y se cultiva en el compartir (la vida, la Palabra, el “pan”...).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264852" y="1138108"/>
            <a:ext cx="9132848" cy="8253812"/>
          </a:xfrm>
          <a:custGeom>
            <a:avLst/>
            <a:gdLst/>
            <a:ahLst/>
            <a:cxnLst/>
            <a:rect r="r" b="b" t="t" l="l"/>
            <a:pathLst>
              <a:path h="8253812" w="9132848">
                <a:moveTo>
                  <a:pt x="0" y="0"/>
                </a:moveTo>
                <a:lnTo>
                  <a:pt x="9132848" y="0"/>
                </a:lnTo>
                <a:lnTo>
                  <a:pt x="9132848" y="8253811"/>
                </a:lnTo>
                <a:lnTo>
                  <a:pt x="0" y="8253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1705" y="142681"/>
            <a:ext cx="13076486" cy="2615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92"/>
              </a:lnSpc>
              <a:spcBef>
                <a:spcPct val="0"/>
              </a:spcBef>
            </a:pPr>
            <a:r>
              <a:rPr lang="en-US" sz="15302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COMPAÑERISMO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24822" y="7019012"/>
            <a:ext cx="10670251" cy="2701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22"/>
              </a:lnSpc>
            </a:pPr>
            <a:r>
              <a:rPr lang="en-US" sz="5478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1 Jn, 4,20</a:t>
            </a:r>
          </a:p>
          <a:p>
            <a:pPr algn="ctr">
              <a:lnSpc>
                <a:spcPts val="7122"/>
              </a:lnSpc>
            </a:pPr>
            <a:r>
              <a:rPr lang="en-US" sz="5478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¿Soy “constructor” o “consumidor” de comunidad?</a:t>
            </a:r>
          </a:p>
        </p:txBody>
      </p: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90925">
            <a:off x="-4645782" y="2810670"/>
            <a:ext cx="11896928" cy="5933593"/>
          </a:xfrm>
          <a:custGeom>
            <a:avLst/>
            <a:gdLst/>
            <a:ahLst/>
            <a:cxnLst/>
            <a:rect r="r" b="b" t="t" l="l"/>
            <a:pathLst>
              <a:path h="5933593" w="11896928">
                <a:moveTo>
                  <a:pt x="0" y="0"/>
                </a:moveTo>
                <a:lnTo>
                  <a:pt x="11896928" y="0"/>
                </a:lnTo>
                <a:lnTo>
                  <a:pt x="11896928" y="5933592"/>
                </a:lnTo>
                <a:lnTo>
                  <a:pt x="0" y="593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319006">
            <a:off x="-1514542" y="2847359"/>
            <a:ext cx="9930136" cy="8229600"/>
          </a:xfrm>
          <a:custGeom>
            <a:avLst/>
            <a:gdLst/>
            <a:ahLst/>
            <a:cxnLst/>
            <a:rect r="r" b="b" t="t" l="l"/>
            <a:pathLst>
              <a:path h="8229600" w="9930136">
                <a:moveTo>
                  <a:pt x="9930136" y="0"/>
                </a:moveTo>
                <a:lnTo>
                  <a:pt x="0" y="0"/>
                </a:lnTo>
                <a:lnTo>
                  <a:pt x="0" y="8229600"/>
                </a:lnTo>
                <a:lnTo>
                  <a:pt x="9930136" y="8229600"/>
                </a:lnTo>
                <a:lnTo>
                  <a:pt x="99301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47007" y="1640735"/>
            <a:ext cx="12059886" cy="10642849"/>
          </a:xfrm>
          <a:custGeom>
            <a:avLst/>
            <a:gdLst/>
            <a:ahLst/>
            <a:cxnLst/>
            <a:rect r="r" b="b" t="t" l="l"/>
            <a:pathLst>
              <a:path h="10642849" w="12059886">
                <a:moveTo>
                  <a:pt x="0" y="0"/>
                </a:moveTo>
                <a:lnTo>
                  <a:pt x="12059885" y="0"/>
                </a:lnTo>
                <a:lnTo>
                  <a:pt x="12059885" y="10642849"/>
                </a:lnTo>
                <a:lnTo>
                  <a:pt x="0" y="10642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01932">
            <a:off x="2060007" y="6293542"/>
            <a:ext cx="3165926" cy="1890762"/>
          </a:xfrm>
          <a:custGeom>
            <a:avLst/>
            <a:gdLst/>
            <a:ahLst/>
            <a:cxnLst/>
            <a:rect r="r" b="b" t="t" l="l"/>
            <a:pathLst>
              <a:path h="1890762" w="3165926">
                <a:moveTo>
                  <a:pt x="0" y="0"/>
                </a:moveTo>
                <a:lnTo>
                  <a:pt x="3165926" y="0"/>
                </a:lnTo>
                <a:lnTo>
                  <a:pt x="3165926" y="1890762"/>
                </a:lnTo>
                <a:lnTo>
                  <a:pt x="0" y="1890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05740" y="2615789"/>
            <a:ext cx="5800677" cy="9667795"/>
          </a:xfrm>
          <a:custGeom>
            <a:avLst/>
            <a:gdLst/>
            <a:ahLst/>
            <a:cxnLst/>
            <a:rect r="r" b="b" t="t" l="l"/>
            <a:pathLst>
              <a:path h="9667795" w="5800677">
                <a:moveTo>
                  <a:pt x="0" y="0"/>
                </a:moveTo>
                <a:lnTo>
                  <a:pt x="5800677" y="0"/>
                </a:lnTo>
                <a:lnTo>
                  <a:pt x="5800677" y="9667795"/>
                </a:lnTo>
                <a:lnTo>
                  <a:pt x="0" y="96677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83945">
            <a:off x="1471255" y="1130122"/>
            <a:ext cx="15343396" cy="1298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</a:pPr>
            <a:r>
              <a:rPr lang="en-US" sz="8002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3. Misioneros audaces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47007" y="3323191"/>
            <a:ext cx="9812293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9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Llamados a anunciar el Evangelio, desde nuestro(a):</a:t>
            </a:r>
          </a:p>
          <a:p>
            <a:pPr algn="l" marL="1511298" indent="-503766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Vocación específica</a:t>
            </a:r>
          </a:p>
          <a:p>
            <a:pPr algn="l" marL="1511298" indent="-503766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Vida concreta</a:t>
            </a:r>
          </a:p>
          <a:p>
            <a:pPr algn="l" marL="1511298" indent="-503766" lvl="2">
              <a:lnSpc>
                <a:spcPts val="4899"/>
              </a:lnSpc>
              <a:buFont typeface="Arial"/>
              <a:buChar char="⚬"/>
            </a:pP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Carisma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779775" y="6449426"/>
            <a:ext cx="6815454" cy="1464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2"/>
              </a:lnSpc>
            </a:pPr>
            <a:r>
              <a:rPr lang="en-US" sz="8144">
                <a:solidFill>
                  <a:srgbClr val="FF3131"/>
                </a:solidFill>
                <a:latin typeface="Bryndan Write"/>
                <a:ea typeface="Bryndan Write"/>
                <a:cs typeface="Bryndan Write"/>
                <a:sym typeface="Bryndan Write"/>
              </a:rPr>
              <a:t>ENTUSIASMO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447007" y="5973086"/>
            <a:ext cx="9812293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9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Teniendo determinadas actitudes: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60216" y="7655836"/>
            <a:ext cx="6815454" cy="1464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2"/>
              </a:lnSpc>
            </a:pPr>
            <a:r>
              <a:rPr lang="en-US" sz="8144">
                <a:solidFill>
                  <a:srgbClr val="FF5757"/>
                </a:solidFill>
                <a:latin typeface="Bryndan Write"/>
                <a:ea typeface="Bryndan Write"/>
                <a:cs typeface="Bryndan Write"/>
                <a:sym typeface="Bryndan Write"/>
              </a:rPr>
              <a:t>PRESENCIA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79775" y="8882428"/>
            <a:ext cx="6815454" cy="1464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2"/>
              </a:lnSpc>
            </a:pPr>
            <a:r>
              <a:rPr lang="en-US" sz="8144">
                <a:solidFill>
                  <a:srgbClr val="FF914D"/>
                </a:solidFill>
                <a:latin typeface="Bryndan Write"/>
                <a:ea typeface="Bryndan Write"/>
                <a:cs typeface="Bryndan Write"/>
                <a:sym typeface="Bryndan Write"/>
              </a:rPr>
              <a:t>ENCUENTRO</a:t>
            </a:r>
          </a:p>
        </p:txBody>
      </p:sp>
    </p:spTree>
  </p:cSld>
  <p:clrMapOvr>
    <a:masterClrMapping/>
  </p:clrMapOvr>
  <p:transition spd="fast">
    <p:circl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297945">
            <a:off x="-7199150" y="2192963"/>
            <a:ext cx="12982410" cy="7357512"/>
          </a:xfrm>
          <a:custGeom>
            <a:avLst/>
            <a:gdLst/>
            <a:ahLst/>
            <a:cxnLst/>
            <a:rect r="r" b="b" t="t" l="l"/>
            <a:pathLst>
              <a:path h="7357512" w="12982410">
                <a:moveTo>
                  <a:pt x="0" y="7357512"/>
                </a:moveTo>
                <a:lnTo>
                  <a:pt x="12982410" y="7357512"/>
                </a:lnTo>
                <a:lnTo>
                  <a:pt x="12982410" y="0"/>
                </a:lnTo>
                <a:lnTo>
                  <a:pt x="0" y="0"/>
                </a:lnTo>
                <a:lnTo>
                  <a:pt x="0" y="7357512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068939">
            <a:off x="11378427" y="4500128"/>
            <a:ext cx="11352548" cy="3454418"/>
          </a:xfrm>
          <a:custGeom>
            <a:avLst/>
            <a:gdLst/>
            <a:ahLst/>
            <a:cxnLst/>
            <a:rect r="r" b="b" t="t" l="l"/>
            <a:pathLst>
              <a:path h="3454418" w="11352548">
                <a:moveTo>
                  <a:pt x="0" y="0"/>
                </a:moveTo>
                <a:lnTo>
                  <a:pt x="11352548" y="0"/>
                </a:lnTo>
                <a:lnTo>
                  <a:pt x="11352548" y="3454418"/>
                </a:lnTo>
                <a:lnTo>
                  <a:pt x="0" y="3454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130824">
            <a:off x="3425564" y="-3992525"/>
            <a:ext cx="11100439" cy="14073456"/>
          </a:xfrm>
          <a:custGeom>
            <a:avLst/>
            <a:gdLst/>
            <a:ahLst/>
            <a:cxnLst/>
            <a:rect r="r" b="b" t="t" l="l"/>
            <a:pathLst>
              <a:path h="14073456" w="11100439">
                <a:moveTo>
                  <a:pt x="0" y="14073456"/>
                </a:moveTo>
                <a:lnTo>
                  <a:pt x="11100439" y="14073456"/>
                </a:lnTo>
                <a:lnTo>
                  <a:pt x="11100439" y="0"/>
                </a:lnTo>
                <a:lnTo>
                  <a:pt x="0" y="0"/>
                </a:lnTo>
                <a:lnTo>
                  <a:pt x="0" y="14073456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7575264" y="3101652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2" y="0"/>
                </a:lnTo>
                <a:lnTo>
                  <a:pt x="3137472" y="581858"/>
                </a:lnTo>
                <a:lnTo>
                  <a:pt x="0" y="58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5585590" y="585956"/>
            <a:ext cx="7292482" cy="2369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7261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Preguntas de reflexión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09628" y="3693334"/>
            <a:ext cx="9846267" cy="715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399">
                <a:solidFill>
                  <a:srgbClr val="341906"/>
                </a:solidFill>
                <a:latin typeface="Gagalin"/>
                <a:ea typeface="Gagalin"/>
                <a:cs typeface="Gagalin"/>
                <a:sym typeface="Gagalin"/>
              </a:rPr>
              <a:t>PARA REALIZAR A NIVEL PERSONAL: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641995" y="4697957"/>
            <a:ext cx="10667578" cy="1529381"/>
            <a:chOff x="0" y="0"/>
            <a:chExt cx="14223437" cy="203917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294663" y="-28575"/>
              <a:ext cx="12928773" cy="2067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62"/>
                </a:lnSpc>
                <a:spcBef>
                  <a:spcPct val="0"/>
                </a:spcBef>
              </a:pPr>
              <a:r>
                <a:rPr lang="en-US" sz="32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¿Cómo es mi seguimiento del Señor? ¿Frío, distante, cercano, confiado...? ¿Es Dios, en este momento de mi camino, el centro de mi vida?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641995" y="6227337"/>
            <a:ext cx="10667578" cy="1529381"/>
            <a:chOff x="0" y="0"/>
            <a:chExt cx="14223437" cy="203917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294663" y="-28575"/>
              <a:ext cx="12928773" cy="2067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62"/>
                </a:lnSpc>
                <a:spcBef>
                  <a:spcPct val="0"/>
                </a:spcBef>
              </a:pPr>
              <a:r>
                <a:rPr lang="en-US" sz="32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¿Soy constructor o consumidor de comunidad? ¿Cómo está, hoy, mi testimonio comunitario? ¿En qué se evidencia? ¿Cómo vivo la comunión/comunicación/compañerismo?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3641995" y="7756718"/>
            <a:ext cx="10667578" cy="1529381"/>
            <a:chOff x="0" y="0"/>
            <a:chExt cx="14223437" cy="203917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294663" y="-28575"/>
              <a:ext cx="12928773" cy="2067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62"/>
                </a:lnSpc>
                <a:spcBef>
                  <a:spcPct val="0"/>
                </a:spcBef>
              </a:pPr>
              <a:r>
                <a:rPr lang="en-US" sz="32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¿Gozo estando en medio de los jóvenes, o busco otros espacios? ¿Los jóvenes me ven, o me he retirado a mis “cuarteles de invierno” por la edad, el cargo, la falta de sintonía...?</a:t>
              </a:r>
            </a:p>
          </p:txBody>
        </p:sp>
      </p:grpSp>
    </p:spTree>
  </p:cSld>
  <p:clrMapOvr>
    <a:masterClrMapping/>
  </p:clrMapOvr>
  <p:transition spd="fast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TextBox 3" id="3"/>
          <p:cNvSpPr txBox="true"/>
          <p:nvPr/>
        </p:nvSpPr>
        <p:spPr>
          <a:xfrm rot="-83945">
            <a:off x="2401055" y="567932"/>
            <a:ext cx="13636197" cy="261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</a:pPr>
            <a:r>
              <a:rPr lang="en-US" sz="8002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Una pastoral juvenil vocacional</a:t>
            </a:r>
          </a:p>
        </p:txBody>
      </p:sp>
      <p:sp>
        <p:nvSpPr>
          <p:cNvPr name="TextBox 4" id="4"/>
          <p:cNvSpPr txBox="true"/>
          <p:nvPr/>
        </p:nvSpPr>
        <p:spPr>
          <a:xfrm rot="-83945">
            <a:off x="2324855" y="491732"/>
            <a:ext cx="13636197" cy="2612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</a:pPr>
            <a:r>
              <a:rPr lang="en-US" sz="8002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Una pastoral juvenil vocacional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98766" y="2180830"/>
            <a:ext cx="18544453" cy="7977659"/>
            <a:chOff x="0" y="0"/>
            <a:chExt cx="6340094" cy="272745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1938" y="-127"/>
              <a:ext cx="6405753" cy="2810129"/>
            </a:xfrm>
            <a:custGeom>
              <a:avLst/>
              <a:gdLst/>
              <a:ahLst/>
              <a:cxnLst/>
              <a:rect r="r" b="b" t="t" l="l"/>
              <a:pathLst>
                <a:path h="2810129" w="6405753">
                  <a:moveTo>
                    <a:pt x="6344539" y="2579370"/>
                  </a:moveTo>
                  <a:cubicBezTo>
                    <a:pt x="6225032" y="2610739"/>
                    <a:pt x="6134989" y="2542032"/>
                    <a:pt x="6031484" y="2579370"/>
                  </a:cubicBezTo>
                  <a:cubicBezTo>
                    <a:pt x="5947918" y="2622296"/>
                    <a:pt x="5774182" y="2581783"/>
                    <a:pt x="5662676" y="2716657"/>
                  </a:cubicBezTo>
                  <a:cubicBezTo>
                    <a:pt x="5609590" y="2650998"/>
                    <a:pt x="5529707" y="2747137"/>
                    <a:pt x="5288280" y="2713736"/>
                  </a:cubicBezTo>
                  <a:cubicBezTo>
                    <a:pt x="5287391" y="2762504"/>
                    <a:pt x="5234051" y="2660269"/>
                    <a:pt x="5208143" y="2710688"/>
                  </a:cubicBezTo>
                  <a:cubicBezTo>
                    <a:pt x="5181092" y="2724785"/>
                    <a:pt x="5202174" y="2729611"/>
                    <a:pt x="5169408" y="2681097"/>
                  </a:cubicBezTo>
                  <a:cubicBezTo>
                    <a:pt x="5152009" y="2710307"/>
                    <a:pt x="5136515" y="2744724"/>
                    <a:pt x="5061204" y="2718054"/>
                  </a:cubicBezTo>
                  <a:cubicBezTo>
                    <a:pt x="4888992" y="2675255"/>
                    <a:pt x="5005070" y="2555748"/>
                    <a:pt x="4741418" y="2711958"/>
                  </a:cubicBezTo>
                  <a:cubicBezTo>
                    <a:pt x="4690364" y="2773934"/>
                    <a:pt x="4576699" y="2529332"/>
                    <a:pt x="4518152" y="2727706"/>
                  </a:cubicBezTo>
                  <a:cubicBezTo>
                    <a:pt x="4495927" y="2703703"/>
                    <a:pt x="4502277" y="2678176"/>
                    <a:pt x="4434713" y="2724404"/>
                  </a:cubicBezTo>
                  <a:cubicBezTo>
                    <a:pt x="4353052" y="2583688"/>
                    <a:pt x="4388993" y="2810129"/>
                    <a:pt x="4229735" y="2630678"/>
                  </a:cubicBezTo>
                  <a:cubicBezTo>
                    <a:pt x="4124325" y="2733167"/>
                    <a:pt x="4142232" y="2647188"/>
                    <a:pt x="3952494" y="2673985"/>
                  </a:cubicBezTo>
                  <a:cubicBezTo>
                    <a:pt x="3946398" y="2686939"/>
                    <a:pt x="3861562" y="2546985"/>
                    <a:pt x="3820414" y="2592324"/>
                  </a:cubicBezTo>
                  <a:cubicBezTo>
                    <a:pt x="3744849" y="2663444"/>
                    <a:pt x="3824478" y="2470658"/>
                    <a:pt x="3628517" y="2613660"/>
                  </a:cubicBezTo>
                  <a:cubicBezTo>
                    <a:pt x="3549396" y="2616581"/>
                    <a:pt x="3423793" y="2593467"/>
                    <a:pt x="3348228" y="2620899"/>
                  </a:cubicBezTo>
                  <a:cubicBezTo>
                    <a:pt x="3128137" y="2659380"/>
                    <a:pt x="2869184" y="2391029"/>
                    <a:pt x="2732913" y="2578862"/>
                  </a:cubicBezTo>
                  <a:cubicBezTo>
                    <a:pt x="2596388" y="2573147"/>
                    <a:pt x="2733548" y="2490851"/>
                    <a:pt x="2620391" y="2569845"/>
                  </a:cubicBezTo>
                  <a:cubicBezTo>
                    <a:pt x="2540127" y="2564257"/>
                    <a:pt x="2430145" y="2507615"/>
                    <a:pt x="2260600" y="2601214"/>
                  </a:cubicBezTo>
                  <a:cubicBezTo>
                    <a:pt x="2163826" y="2507869"/>
                    <a:pt x="1953387" y="2629281"/>
                    <a:pt x="1780921" y="2674366"/>
                  </a:cubicBezTo>
                  <a:cubicBezTo>
                    <a:pt x="1655572" y="2620645"/>
                    <a:pt x="1732153" y="2585085"/>
                    <a:pt x="1527937" y="2577719"/>
                  </a:cubicBezTo>
                  <a:cubicBezTo>
                    <a:pt x="1522730" y="2618486"/>
                    <a:pt x="1401064" y="2431542"/>
                    <a:pt x="1242822" y="2514219"/>
                  </a:cubicBezTo>
                  <a:cubicBezTo>
                    <a:pt x="1157097" y="2447417"/>
                    <a:pt x="1153922" y="2426970"/>
                    <a:pt x="1015238" y="2392426"/>
                  </a:cubicBezTo>
                  <a:cubicBezTo>
                    <a:pt x="1003681" y="2341118"/>
                    <a:pt x="926084" y="2455545"/>
                    <a:pt x="812673" y="2341880"/>
                  </a:cubicBezTo>
                  <a:cubicBezTo>
                    <a:pt x="823849" y="2369820"/>
                    <a:pt x="647573" y="2384171"/>
                    <a:pt x="500380" y="2378456"/>
                  </a:cubicBezTo>
                  <a:cubicBezTo>
                    <a:pt x="450342" y="2418461"/>
                    <a:pt x="318897" y="2407412"/>
                    <a:pt x="286639" y="2297303"/>
                  </a:cubicBezTo>
                  <a:cubicBezTo>
                    <a:pt x="296164" y="2252853"/>
                    <a:pt x="55753" y="2355596"/>
                    <a:pt x="15748" y="2150237"/>
                  </a:cubicBezTo>
                  <a:cubicBezTo>
                    <a:pt x="21590" y="1811147"/>
                    <a:pt x="0" y="1459103"/>
                    <a:pt x="21971" y="1133348"/>
                  </a:cubicBezTo>
                  <a:cubicBezTo>
                    <a:pt x="10414" y="1100455"/>
                    <a:pt x="41148" y="1118235"/>
                    <a:pt x="160274" y="1068197"/>
                  </a:cubicBezTo>
                  <a:cubicBezTo>
                    <a:pt x="154432" y="1068832"/>
                    <a:pt x="231521" y="1060323"/>
                    <a:pt x="299466" y="963676"/>
                  </a:cubicBezTo>
                  <a:cubicBezTo>
                    <a:pt x="393446" y="954786"/>
                    <a:pt x="517271" y="920496"/>
                    <a:pt x="601345" y="876808"/>
                  </a:cubicBezTo>
                  <a:cubicBezTo>
                    <a:pt x="798195" y="804291"/>
                    <a:pt x="1148334" y="861187"/>
                    <a:pt x="1703959" y="757936"/>
                  </a:cubicBezTo>
                  <a:cubicBezTo>
                    <a:pt x="1813052" y="727964"/>
                    <a:pt x="1983486" y="698119"/>
                    <a:pt x="2136267" y="653923"/>
                  </a:cubicBezTo>
                  <a:cubicBezTo>
                    <a:pt x="2183511" y="682625"/>
                    <a:pt x="2232533" y="484505"/>
                    <a:pt x="2451481" y="549148"/>
                  </a:cubicBezTo>
                  <a:cubicBezTo>
                    <a:pt x="2574925" y="459486"/>
                    <a:pt x="2834386" y="428244"/>
                    <a:pt x="2954782" y="370078"/>
                  </a:cubicBezTo>
                  <a:cubicBezTo>
                    <a:pt x="3069971" y="428371"/>
                    <a:pt x="3234690" y="359791"/>
                    <a:pt x="3365246" y="358521"/>
                  </a:cubicBezTo>
                  <a:cubicBezTo>
                    <a:pt x="3593084" y="353568"/>
                    <a:pt x="3280283" y="279781"/>
                    <a:pt x="3941191" y="246634"/>
                  </a:cubicBezTo>
                  <a:cubicBezTo>
                    <a:pt x="4057015" y="296799"/>
                    <a:pt x="4163822" y="290068"/>
                    <a:pt x="4347464" y="251460"/>
                  </a:cubicBezTo>
                  <a:cubicBezTo>
                    <a:pt x="4490593" y="280035"/>
                    <a:pt x="4547108" y="297434"/>
                    <a:pt x="4663440" y="260604"/>
                  </a:cubicBezTo>
                  <a:cubicBezTo>
                    <a:pt x="4872990" y="206375"/>
                    <a:pt x="5081270" y="124968"/>
                    <a:pt x="5417312" y="38989"/>
                  </a:cubicBezTo>
                  <a:cubicBezTo>
                    <a:pt x="5440680" y="11176"/>
                    <a:pt x="5415661" y="57404"/>
                    <a:pt x="5664708" y="40259"/>
                  </a:cubicBezTo>
                  <a:cubicBezTo>
                    <a:pt x="5680583" y="41783"/>
                    <a:pt x="5709158" y="123444"/>
                    <a:pt x="5803646" y="65024"/>
                  </a:cubicBezTo>
                  <a:cubicBezTo>
                    <a:pt x="5848731" y="93726"/>
                    <a:pt x="6070092" y="63373"/>
                    <a:pt x="6161278" y="0"/>
                  </a:cubicBezTo>
                  <a:cubicBezTo>
                    <a:pt x="6182741" y="2413"/>
                    <a:pt x="6292977" y="50419"/>
                    <a:pt x="6313424" y="7874"/>
                  </a:cubicBezTo>
                  <a:cubicBezTo>
                    <a:pt x="6405753" y="480187"/>
                    <a:pt x="6289675" y="967359"/>
                    <a:pt x="6351905" y="1457198"/>
                  </a:cubicBezTo>
                  <a:cubicBezTo>
                    <a:pt x="6322441" y="1836928"/>
                    <a:pt x="6344285" y="2161159"/>
                    <a:pt x="6344539" y="2579370"/>
                  </a:cubicBezTo>
                  <a:close/>
                </a:path>
              </a:pathLst>
            </a:custGeom>
            <a:blipFill>
              <a:blip r:embed="rId3"/>
              <a:stretch>
                <a:fillRect l="0" t="-15371" r="0" b="-15371"/>
              </a:stretch>
            </a:blipFill>
          </p:spPr>
        </p:sp>
      </p:grpSp>
    </p:spTree>
  </p:cSld>
  <p:clrMapOvr>
    <a:masterClrMapping/>
  </p:clrMapOvr>
  <p:transition spd="fast">
    <p:cover dir="rd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4906278">
            <a:off x="11227557" y="1838608"/>
            <a:ext cx="14521218" cy="8229600"/>
          </a:xfrm>
          <a:custGeom>
            <a:avLst/>
            <a:gdLst/>
            <a:ahLst/>
            <a:cxnLst/>
            <a:rect r="r" b="b" t="t" l="l"/>
            <a:pathLst>
              <a:path h="8229600" w="14521218">
                <a:moveTo>
                  <a:pt x="0" y="8229600"/>
                </a:moveTo>
                <a:lnTo>
                  <a:pt x="14521218" y="8229600"/>
                </a:lnTo>
                <a:lnTo>
                  <a:pt x="14521218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130824">
            <a:off x="1118388" y="-4070820"/>
            <a:ext cx="11305598" cy="14333563"/>
          </a:xfrm>
          <a:custGeom>
            <a:avLst/>
            <a:gdLst/>
            <a:ahLst/>
            <a:cxnLst/>
            <a:rect r="r" b="b" t="t" l="l"/>
            <a:pathLst>
              <a:path h="14333563" w="11305598">
                <a:moveTo>
                  <a:pt x="0" y="14333563"/>
                </a:moveTo>
                <a:lnTo>
                  <a:pt x="11305598" y="14333563"/>
                </a:lnTo>
                <a:lnTo>
                  <a:pt x="11305598" y="0"/>
                </a:lnTo>
                <a:lnTo>
                  <a:pt x="0" y="0"/>
                </a:lnTo>
                <a:lnTo>
                  <a:pt x="0" y="143335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758">
            <a:off x="253605" y="7561976"/>
            <a:ext cx="3453076" cy="3392647"/>
          </a:xfrm>
          <a:custGeom>
            <a:avLst/>
            <a:gdLst/>
            <a:ahLst/>
            <a:cxnLst/>
            <a:rect r="r" b="b" t="t" l="l"/>
            <a:pathLst>
              <a:path h="3392647" w="3453076">
                <a:moveTo>
                  <a:pt x="0" y="0"/>
                </a:moveTo>
                <a:lnTo>
                  <a:pt x="3453076" y="0"/>
                </a:lnTo>
                <a:lnTo>
                  <a:pt x="3453076" y="3392648"/>
                </a:lnTo>
                <a:lnTo>
                  <a:pt x="0" y="3392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5202451" y="4185821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2" y="0"/>
                </a:lnTo>
                <a:lnTo>
                  <a:pt x="3137472" y="581858"/>
                </a:lnTo>
                <a:lnTo>
                  <a:pt x="0" y="58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80143" y="5076825"/>
            <a:ext cx="9360808" cy="4181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7"/>
              </a:lnSpc>
            </a:pPr>
            <a:r>
              <a:rPr lang="en-US" sz="6375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Descartando radicalmente el “siempre se ha hecho así”... ¡PORQUE LOS JÓVENES CAMBIAN!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8761" y="-238125"/>
            <a:ext cx="13719895" cy="404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00"/>
              </a:lnSpc>
              <a:spcBef>
                <a:spcPct val="0"/>
              </a:spcBef>
            </a:pPr>
            <a:r>
              <a:rPr lang="en-US" sz="12000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EN CONTINUA REVISIÓN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4906278">
            <a:off x="11227557" y="1838608"/>
            <a:ext cx="14521218" cy="8229600"/>
          </a:xfrm>
          <a:custGeom>
            <a:avLst/>
            <a:gdLst/>
            <a:ahLst/>
            <a:cxnLst/>
            <a:rect r="r" b="b" t="t" l="l"/>
            <a:pathLst>
              <a:path h="8229600" w="14521218">
                <a:moveTo>
                  <a:pt x="0" y="8229600"/>
                </a:moveTo>
                <a:lnTo>
                  <a:pt x="14521218" y="8229600"/>
                </a:lnTo>
                <a:lnTo>
                  <a:pt x="14521218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130824">
            <a:off x="1118388" y="-4070820"/>
            <a:ext cx="11305598" cy="14333563"/>
          </a:xfrm>
          <a:custGeom>
            <a:avLst/>
            <a:gdLst/>
            <a:ahLst/>
            <a:cxnLst/>
            <a:rect r="r" b="b" t="t" l="l"/>
            <a:pathLst>
              <a:path h="14333563" w="11305598">
                <a:moveTo>
                  <a:pt x="0" y="14333563"/>
                </a:moveTo>
                <a:lnTo>
                  <a:pt x="11305598" y="14333563"/>
                </a:lnTo>
                <a:lnTo>
                  <a:pt x="11305598" y="0"/>
                </a:lnTo>
                <a:lnTo>
                  <a:pt x="0" y="0"/>
                </a:lnTo>
                <a:lnTo>
                  <a:pt x="0" y="143335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758">
            <a:off x="253605" y="7561976"/>
            <a:ext cx="3453076" cy="3392647"/>
          </a:xfrm>
          <a:custGeom>
            <a:avLst/>
            <a:gdLst/>
            <a:ahLst/>
            <a:cxnLst/>
            <a:rect r="r" b="b" t="t" l="l"/>
            <a:pathLst>
              <a:path h="3392647" w="3453076">
                <a:moveTo>
                  <a:pt x="0" y="0"/>
                </a:moveTo>
                <a:lnTo>
                  <a:pt x="3453076" y="0"/>
                </a:lnTo>
                <a:lnTo>
                  <a:pt x="3453076" y="3392648"/>
                </a:lnTo>
                <a:lnTo>
                  <a:pt x="0" y="3392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5202451" y="3483591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2" y="0"/>
                </a:lnTo>
                <a:lnTo>
                  <a:pt x="3137472" y="581859"/>
                </a:lnTo>
                <a:lnTo>
                  <a:pt x="0" y="58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90783" y="4332449"/>
            <a:ext cx="9360808" cy="4181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7"/>
              </a:lnSpc>
            </a:pPr>
            <a:r>
              <a:rPr lang="en-US" sz="6375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Lo que requiere que conozcamos nuestra realidad,  y que sepamos adaptarnos... ¡DESDE NUESTRA IDENTIDAD! 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24906" y="-190500"/>
            <a:ext cx="12692561" cy="3340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96"/>
              </a:lnSpc>
              <a:spcBef>
                <a:spcPct val="0"/>
              </a:spcBef>
            </a:pPr>
            <a:r>
              <a:rPr lang="en-US" sz="9920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MISIONERA, “EN SALIDA”, ENCARNADA</a:t>
            </a:r>
          </a:p>
        </p:txBody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4906278">
            <a:off x="11227557" y="1838608"/>
            <a:ext cx="14521218" cy="8229600"/>
          </a:xfrm>
          <a:custGeom>
            <a:avLst/>
            <a:gdLst/>
            <a:ahLst/>
            <a:cxnLst/>
            <a:rect r="r" b="b" t="t" l="l"/>
            <a:pathLst>
              <a:path h="8229600" w="14521218">
                <a:moveTo>
                  <a:pt x="0" y="8229600"/>
                </a:moveTo>
                <a:lnTo>
                  <a:pt x="14521218" y="8229600"/>
                </a:lnTo>
                <a:lnTo>
                  <a:pt x="14521218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130824">
            <a:off x="1118388" y="-4070820"/>
            <a:ext cx="11305598" cy="14333563"/>
          </a:xfrm>
          <a:custGeom>
            <a:avLst/>
            <a:gdLst/>
            <a:ahLst/>
            <a:cxnLst/>
            <a:rect r="r" b="b" t="t" l="l"/>
            <a:pathLst>
              <a:path h="14333563" w="11305598">
                <a:moveTo>
                  <a:pt x="0" y="14333563"/>
                </a:moveTo>
                <a:lnTo>
                  <a:pt x="11305598" y="14333563"/>
                </a:lnTo>
                <a:lnTo>
                  <a:pt x="11305598" y="0"/>
                </a:lnTo>
                <a:lnTo>
                  <a:pt x="0" y="0"/>
                </a:lnTo>
                <a:lnTo>
                  <a:pt x="0" y="143335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758">
            <a:off x="253605" y="7561976"/>
            <a:ext cx="3453076" cy="3392647"/>
          </a:xfrm>
          <a:custGeom>
            <a:avLst/>
            <a:gdLst/>
            <a:ahLst/>
            <a:cxnLst/>
            <a:rect r="r" b="b" t="t" l="l"/>
            <a:pathLst>
              <a:path h="3392647" w="3453076">
                <a:moveTo>
                  <a:pt x="0" y="0"/>
                </a:moveTo>
                <a:lnTo>
                  <a:pt x="3453076" y="0"/>
                </a:lnTo>
                <a:lnTo>
                  <a:pt x="3453076" y="3392648"/>
                </a:lnTo>
                <a:lnTo>
                  <a:pt x="0" y="3392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5309603" y="2278994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2" y="0"/>
                </a:lnTo>
                <a:lnTo>
                  <a:pt x="3137472" y="581858"/>
                </a:lnTo>
                <a:lnTo>
                  <a:pt x="0" y="58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80143" y="3019762"/>
            <a:ext cx="9796392" cy="6785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58"/>
              </a:lnSpc>
            </a:pPr>
            <a:r>
              <a:rPr lang="en-US" sz="5891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Porque una pastoral juvenil vocacional que se encierra en sí misma... ¡SE ASFIXIA! ¡SE CONVIERTE EN SECTA!</a:t>
            </a:r>
          </a:p>
          <a:p>
            <a:pPr algn="ctr">
              <a:lnSpc>
                <a:spcPts val="7658"/>
              </a:lnSpc>
            </a:pPr>
          </a:p>
          <a:p>
            <a:pPr algn="ctr">
              <a:lnSpc>
                <a:spcPts val="7658"/>
              </a:lnSpc>
            </a:pPr>
            <a:r>
              <a:rPr lang="en-US" sz="5891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¡DEBEMOS ESCUCHARNOS Y ESCUCHAR!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411640" y="11066"/>
            <a:ext cx="8719094" cy="2324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18"/>
              </a:lnSpc>
              <a:spcBef>
                <a:spcPct val="0"/>
              </a:spcBef>
            </a:pPr>
            <a:r>
              <a:rPr lang="en-US" sz="13629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SINODAL</a:t>
            </a:r>
          </a:p>
        </p:txBody>
      </p:sp>
    </p:spTree>
  </p:cSld>
  <p:clrMapOvr>
    <a:masterClrMapping/>
  </p:clrMapOvr>
  <p:transition spd="fast">
    <p:cover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4906278">
            <a:off x="11227557" y="1838608"/>
            <a:ext cx="14521218" cy="8229600"/>
          </a:xfrm>
          <a:custGeom>
            <a:avLst/>
            <a:gdLst/>
            <a:ahLst/>
            <a:cxnLst/>
            <a:rect r="r" b="b" t="t" l="l"/>
            <a:pathLst>
              <a:path h="8229600" w="14521218">
                <a:moveTo>
                  <a:pt x="0" y="8229600"/>
                </a:moveTo>
                <a:lnTo>
                  <a:pt x="14521218" y="8229600"/>
                </a:lnTo>
                <a:lnTo>
                  <a:pt x="14521218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130824">
            <a:off x="1118388" y="-4070820"/>
            <a:ext cx="11305598" cy="14333563"/>
          </a:xfrm>
          <a:custGeom>
            <a:avLst/>
            <a:gdLst/>
            <a:ahLst/>
            <a:cxnLst/>
            <a:rect r="r" b="b" t="t" l="l"/>
            <a:pathLst>
              <a:path h="14333563" w="11305598">
                <a:moveTo>
                  <a:pt x="0" y="14333563"/>
                </a:moveTo>
                <a:lnTo>
                  <a:pt x="11305598" y="14333563"/>
                </a:lnTo>
                <a:lnTo>
                  <a:pt x="11305598" y="0"/>
                </a:lnTo>
                <a:lnTo>
                  <a:pt x="0" y="0"/>
                </a:lnTo>
                <a:lnTo>
                  <a:pt x="0" y="143335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758">
            <a:off x="253605" y="7561976"/>
            <a:ext cx="3453076" cy="3392647"/>
          </a:xfrm>
          <a:custGeom>
            <a:avLst/>
            <a:gdLst/>
            <a:ahLst/>
            <a:cxnLst/>
            <a:rect r="r" b="b" t="t" l="l"/>
            <a:pathLst>
              <a:path h="3392647" w="3453076">
                <a:moveTo>
                  <a:pt x="0" y="0"/>
                </a:moveTo>
                <a:lnTo>
                  <a:pt x="3453076" y="0"/>
                </a:lnTo>
                <a:lnTo>
                  <a:pt x="3453076" y="3392648"/>
                </a:lnTo>
                <a:lnTo>
                  <a:pt x="0" y="3392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5202451" y="3483591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2" y="0"/>
                </a:lnTo>
                <a:lnTo>
                  <a:pt x="3137472" y="581859"/>
                </a:lnTo>
                <a:lnTo>
                  <a:pt x="0" y="58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90783" y="4332449"/>
            <a:ext cx="9360808" cy="4181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7"/>
              </a:lnSpc>
            </a:pPr>
            <a:r>
              <a:rPr lang="en-US" sz="6375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Porque siempre hay algo que se puede hacer, pero más que por eso... ¡PORQUE LA OBRA ES DE DIOS!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24906" y="-190500"/>
            <a:ext cx="12692561" cy="3340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96"/>
              </a:lnSpc>
              <a:spcBef>
                <a:spcPct val="0"/>
              </a:spcBef>
            </a:pPr>
            <a:r>
              <a:rPr lang="en-US" sz="9920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EN CLAVE DE ESPERANZA</a:t>
            </a:r>
          </a:p>
        </p:txBody>
      </p:sp>
    </p:spTree>
  </p:cSld>
  <p:clrMapOvr>
    <a:masterClrMapping/>
  </p:clrMapOvr>
  <p:transition spd="slow">
    <p:cover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90925">
            <a:off x="-4645782" y="2810670"/>
            <a:ext cx="11896928" cy="5933593"/>
          </a:xfrm>
          <a:custGeom>
            <a:avLst/>
            <a:gdLst/>
            <a:ahLst/>
            <a:cxnLst/>
            <a:rect r="r" b="b" t="t" l="l"/>
            <a:pathLst>
              <a:path h="5933593" w="11896928">
                <a:moveTo>
                  <a:pt x="0" y="0"/>
                </a:moveTo>
                <a:lnTo>
                  <a:pt x="11896928" y="0"/>
                </a:lnTo>
                <a:lnTo>
                  <a:pt x="11896928" y="5933592"/>
                </a:lnTo>
                <a:lnTo>
                  <a:pt x="0" y="593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319006">
            <a:off x="-1514542" y="2847359"/>
            <a:ext cx="9930136" cy="8229600"/>
          </a:xfrm>
          <a:custGeom>
            <a:avLst/>
            <a:gdLst/>
            <a:ahLst/>
            <a:cxnLst/>
            <a:rect r="r" b="b" t="t" l="l"/>
            <a:pathLst>
              <a:path h="8229600" w="9930136">
                <a:moveTo>
                  <a:pt x="9930136" y="0"/>
                </a:moveTo>
                <a:lnTo>
                  <a:pt x="0" y="0"/>
                </a:lnTo>
                <a:lnTo>
                  <a:pt x="0" y="8229600"/>
                </a:lnTo>
                <a:lnTo>
                  <a:pt x="9930136" y="8229600"/>
                </a:lnTo>
                <a:lnTo>
                  <a:pt x="99301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47007" y="1640735"/>
            <a:ext cx="12059886" cy="10642849"/>
          </a:xfrm>
          <a:custGeom>
            <a:avLst/>
            <a:gdLst/>
            <a:ahLst/>
            <a:cxnLst/>
            <a:rect r="r" b="b" t="t" l="l"/>
            <a:pathLst>
              <a:path h="10642849" w="12059886">
                <a:moveTo>
                  <a:pt x="0" y="0"/>
                </a:moveTo>
                <a:lnTo>
                  <a:pt x="12059885" y="0"/>
                </a:lnTo>
                <a:lnTo>
                  <a:pt x="12059885" y="10642849"/>
                </a:lnTo>
                <a:lnTo>
                  <a:pt x="0" y="10642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01932">
            <a:off x="2060007" y="6293542"/>
            <a:ext cx="3165926" cy="1890762"/>
          </a:xfrm>
          <a:custGeom>
            <a:avLst/>
            <a:gdLst/>
            <a:ahLst/>
            <a:cxnLst/>
            <a:rect r="r" b="b" t="t" l="l"/>
            <a:pathLst>
              <a:path h="1890762" w="3165926">
                <a:moveTo>
                  <a:pt x="0" y="0"/>
                </a:moveTo>
                <a:lnTo>
                  <a:pt x="3165926" y="0"/>
                </a:lnTo>
                <a:lnTo>
                  <a:pt x="3165926" y="1890762"/>
                </a:lnTo>
                <a:lnTo>
                  <a:pt x="0" y="1890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2629459" y="821642"/>
            <a:ext cx="13332254" cy="340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6953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Por eso, para hacer una pastoral claramente vocacional...</a:t>
            </a:r>
          </a:p>
        </p:txBody>
      </p:sp>
      <p:sp>
        <p:nvSpPr>
          <p:cNvPr name="TextBox 8" id="8"/>
          <p:cNvSpPr txBox="true"/>
          <p:nvPr/>
        </p:nvSpPr>
        <p:spPr>
          <a:xfrm rot="-83945">
            <a:off x="2534209" y="726392"/>
            <a:ext cx="13332254" cy="340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6953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Por eso, para hacer una pastoral claramente vocacional...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2426023" y="3537960"/>
            <a:ext cx="9844562" cy="9844562"/>
            <a:chOff x="0" y="0"/>
            <a:chExt cx="4572000" cy="4572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524" y="0"/>
              <a:ext cx="4572000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7"/>
              <a:stretch>
                <a:fillRect l="0" t="-25187" r="0" b="-25187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70476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0476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8"/>
              <a:stretch>
                <a:fillRect l="0" t="0" r="-33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597073" y="4237314"/>
            <a:ext cx="6815454" cy="5765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2"/>
              </a:lnSpc>
            </a:pPr>
            <a:r>
              <a:rPr lang="en-US" sz="8144">
                <a:solidFill>
                  <a:srgbClr val="FF3131"/>
                </a:solidFill>
                <a:latin typeface="Bryndan Write"/>
                <a:ea typeface="Bryndan Write"/>
                <a:cs typeface="Bryndan Write"/>
                <a:sym typeface="Bryndan Write"/>
              </a:rPr>
              <a:t>Dar testimonio alegre de nuestra vocación</a:t>
            </a:r>
          </a:p>
        </p:txBody>
      </p:sp>
    </p:spTree>
  </p:cSld>
  <p:clrMapOvr>
    <a:masterClrMapping/>
  </p:clrMapOvr>
  <p:transition spd="slow">
    <p:cover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TextBox 3" id="3"/>
          <p:cNvSpPr txBox="true"/>
          <p:nvPr/>
        </p:nvSpPr>
        <p:spPr>
          <a:xfrm rot="-83945">
            <a:off x="2324855" y="747331"/>
            <a:ext cx="13636197" cy="1298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</a:pPr>
            <a:r>
              <a:rPr lang="en-US" sz="8002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Empezamos trabajando...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98766" y="2180830"/>
            <a:ext cx="18544453" cy="7977659"/>
            <a:chOff x="0" y="0"/>
            <a:chExt cx="6340094" cy="27274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1938" y="-127"/>
              <a:ext cx="6405753" cy="2810129"/>
            </a:xfrm>
            <a:custGeom>
              <a:avLst/>
              <a:gdLst/>
              <a:ahLst/>
              <a:cxnLst/>
              <a:rect r="r" b="b" t="t" l="l"/>
              <a:pathLst>
                <a:path h="2810129" w="6405753">
                  <a:moveTo>
                    <a:pt x="6344539" y="2579370"/>
                  </a:moveTo>
                  <a:cubicBezTo>
                    <a:pt x="6225032" y="2610739"/>
                    <a:pt x="6134989" y="2542032"/>
                    <a:pt x="6031484" y="2579370"/>
                  </a:cubicBezTo>
                  <a:cubicBezTo>
                    <a:pt x="5947918" y="2622296"/>
                    <a:pt x="5774182" y="2581783"/>
                    <a:pt x="5662676" y="2716657"/>
                  </a:cubicBezTo>
                  <a:cubicBezTo>
                    <a:pt x="5609590" y="2650998"/>
                    <a:pt x="5529707" y="2747137"/>
                    <a:pt x="5288280" y="2713736"/>
                  </a:cubicBezTo>
                  <a:cubicBezTo>
                    <a:pt x="5287391" y="2762504"/>
                    <a:pt x="5234051" y="2660269"/>
                    <a:pt x="5208143" y="2710688"/>
                  </a:cubicBezTo>
                  <a:cubicBezTo>
                    <a:pt x="5181092" y="2724785"/>
                    <a:pt x="5202174" y="2729611"/>
                    <a:pt x="5169408" y="2681097"/>
                  </a:cubicBezTo>
                  <a:cubicBezTo>
                    <a:pt x="5152009" y="2710307"/>
                    <a:pt x="5136515" y="2744724"/>
                    <a:pt x="5061204" y="2718054"/>
                  </a:cubicBezTo>
                  <a:cubicBezTo>
                    <a:pt x="4888992" y="2675255"/>
                    <a:pt x="5005070" y="2555748"/>
                    <a:pt x="4741418" y="2711958"/>
                  </a:cubicBezTo>
                  <a:cubicBezTo>
                    <a:pt x="4690364" y="2773934"/>
                    <a:pt x="4576699" y="2529332"/>
                    <a:pt x="4518152" y="2727706"/>
                  </a:cubicBezTo>
                  <a:cubicBezTo>
                    <a:pt x="4495927" y="2703703"/>
                    <a:pt x="4502277" y="2678176"/>
                    <a:pt x="4434713" y="2724404"/>
                  </a:cubicBezTo>
                  <a:cubicBezTo>
                    <a:pt x="4353052" y="2583688"/>
                    <a:pt x="4388993" y="2810129"/>
                    <a:pt x="4229735" y="2630678"/>
                  </a:cubicBezTo>
                  <a:cubicBezTo>
                    <a:pt x="4124325" y="2733167"/>
                    <a:pt x="4142232" y="2647188"/>
                    <a:pt x="3952494" y="2673985"/>
                  </a:cubicBezTo>
                  <a:cubicBezTo>
                    <a:pt x="3946398" y="2686939"/>
                    <a:pt x="3861562" y="2546985"/>
                    <a:pt x="3820414" y="2592324"/>
                  </a:cubicBezTo>
                  <a:cubicBezTo>
                    <a:pt x="3744849" y="2663444"/>
                    <a:pt x="3824478" y="2470658"/>
                    <a:pt x="3628517" y="2613660"/>
                  </a:cubicBezTo>
                  <a:cubicBezTo>
                    <a:pt x="3549396" y="2616581"/>
                    <a:pt x="3423793" y="2593467"/>
                    <a:pt x="3348228" y="2620899"/>
                  </a:cubicBezTo>
                  <a:cubicBezTo>
                    <a:pt x="3128137" y="2659380"/>
                    <a:pt x="2869184" y="2391029"/>
                    <a:pt x="2732913" y="2578862"/>
                  </a:cubicBezTo>
                  <a:cubicBezTo>
                    <a:pt x="2596388" y="2573147"/>
                    <a:pt x="2733548" y="2490851"/>
                    <a:pt x="2620391" y="2569845"/>
                  </a:cubicBezTo>
                  <a:cubicBezTo>
                    <a:pt x="2540127" y="2564257"/>
                    <a:pt x="2430145" y="2507615"/>
                    <a:pt x="2260600" y="2601214"/>
                  </a:cubicBezTo>
                  <a:cubicBezTo>
                    <a:pt x="2163826" y="2507869"/>
                    <a:pt x="1953387" y="2629281"/>
                    <a:pt x="1780921" y="2674366"/>
                  </a:cubicBezTo>
                  <a:cubicBezTo>
                    <a:pt x="1655572" y="2620645"/>
                    <a:pt x="1732153" y="2585085"/>
                    <a:pt x="1527937" y="2577719"/>
                  </a:cubicBezTo>
                  <a:cubicBezTo>
                    <a:pt x="1522730" y="2618486"/>
                    <a:pt x="1401064" y="2431542"/>
                    <a:pt x="1242822" y="2514219"/>
                  </a:cubicBezTo>
                  <a:cubicBezTo>
                    <a:pt x="1157097" y="2447417"/>
                    <a:pt x="1153922" y="2426970"/>
                    <a:pt x="1015238" y="2392426"/>
                  </a:cubicBezTo>
                  <a:cubicBezTo>
                    <a:pt x="1003681" y="2341118"/>
                    <a:pt x="926084" y="2455545"/>
                    <a:pt x="812673" y="2341880"/>
                  </a:cubicBezTo>
                  <a:cubicBezTo>
                    <a:pt x="823849" y="2369820"/>
                    <a:pt x="647573" y="2384171"/>
                    <a:pt x="500380" y="2378456"/>
                  </a:cubicBezTo>
                  <a:cubicBezTo>
                    <a:pt x="450342" y="2418461"/>
                    <a:pt x="318897" y="2407412"/>
                    <a:pt x="286639" y="2297303"/>
                  </a:cubicBezTo>
                  <a:cubicBezTo>
                    <a:pt x="296164" y="2252853"/>
                    <a:pt x="55753" y="2355596"/>
                    <a:pt x="15748" y="2150237"/>
                  </a:cubicBezTo>
                  <a:cubicBezTo>
                    <a:pt x="21590" y="1811147"/>
                    <a:pt x="0" y="1459103"/>
                    <a:pt x="21971" y="1133348"/>
                  </a:cubicBezTo>
                  <a:cubicBezTo>
                    <a:pt x="10414" y="1100455"/>
                    <a:pt x="41148" y="1118235"/>
                    <a:pt x="160274" y="1068197"/>
                  </a:cubicBezTo>
                  <a:cubicBezTo>
                    <a:pt x="154432" y="1068832"/>
                    <a:pt x="231521" y="1060323"/>
                    <a:pt x="299466" y="963676"/>
                  </a:cubicBezTo>
                  <a:cubicBezTo>
                    <a:pt x="393446" y="954786"/>
                    <a:pt x="517271" y="920496"/>
                    <a:pt x="601345" y="876808"/>
                  </a:cubicBezTo>
                  <a:cubicBezTo>
                    <a:pt x="798195" y="804291"/>
                    <a:pt x="1148334" y="861187"/>
                    <a:pt x="1703959" y="757936"/>
                  </a:cubicBezTo>
                  <a:cubicBezTo>
                    <a:pt x="1813052" y="727964"/>
                    <a:pt x="1983486" y="698119"/>
                    <a:pt x="2136267" y="653923"/>
                  </a:cubicBezTo>
                  <a:cubicBezTo>
                    <a:pt x="2183511" y="682625"/>
                    <a:pt x="2232533" y="484505"/>
                    <a:pt x="2451481" y="549148"/>
                  </a:cubicBezTo>
                  <a:cubicBezTo>
                    <a:pt x="2574925" y="459486"/>
                    <a:pt x="2834386" y="428244"/>
                    <a:pt x="2954782" y="370078"/>
                  </a:cubicBezTo>
                  <a:cubicBezTo>
                    <a:pt x="3069971" y="428371"/>
                    <a:pt x="3234690" y="359791"/>
                    <a:pt x="3365246" y="358521"/>
                  </a:cubicBezTo>
                  <a:cubicBezTo>
                    <a:pt x="3593084" y="353568"/>
                    <a:pt x="3280283" y="279781"/>
                    <a:pt x="3941191" y="246634"/>
                  </a:cubicBezTo>
                  <a:cubicBezTo>
                    <a:pt x="4057015" y="296799"/>
                    <a:pt x="4163822" y="290068"/>
                    <a:pt x="4347464" y="251460"/>
                  </a:cubicBezTo>
                  <a:cubicBezTo>
                    <a:pt x="4490593" y="280035"/>
                    <a:pt x="4547108" y="297434"/>
                    <a:pt x="4663440" y="260604"/>
                  </a:cubicBezTo>
                  <a:cubicBezTo>
                    <a:pt x="4872990" y="206375"/>
                    <a:pt x="5081270" y="124968"/>
                    <a:pt x="5417312" y="38989"/>
                  </a:cubicBezTo>
                  <a:cubicBezTo>
                    <a:pt x="5440680" y="11176"/>
                    <a:pt x="5415661" y="57404"/>
                    <a:pt x="5664708" y="40259"/>
                  </a:cubicBezTo>
                  <a:cubicBezTo>
                    <a:pt x="5680583" y="41783"/>
                    <a:pt x="5709158" y="123444"/>
                    <a:pt x="5803646" y="65024"/>
                  </a:cubicBezTo>
                  <a:cubicBezTo>
                    <a:pt x="5848731" y="93726"/>
                    <a:pt x="6070092" y="63373"/>
                    <a:pt x="6161278" y="0"/>
                  </a:cubicBezTo>
                  <a:cubicBezTo>
                    <a:pt x="6182741" y="2413"/>
                    <a:pt x="6292977" y="50419"/>
                    <a:pt x="6313424" y="7874"/>
                  </a:cubicBezTo>
                  <a:cubicBezTo>
                    <a:pt x="6405753" y="480187"/>
                    <a:pt x="6289675" y="967359"/>
                    <a:pt x="6351905" y="1457198"/>
                  </a:cubicBezTo>
                  <a:cubicBezTo>
                    <a:pt x="6322441" y="1836928"/>
                    <a:pt x="6344285" y="2161159"/>
                    <a:pt x="6344539" y="2579370"/>
                  </a:cubicBezTo>
                  <a:close/>
                </a:path>
              </a:pathLst>
            </a:custGeom>
            <a:blipFill>
              <a:blip r:embed="rId3"/>
              <a:stretch>
                <a:fillRect l="0" t="-27477" r="0" b="-27477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307832">
            <a:off x="784902" y="3110177"/>
            <a:ext cx="6231511" cy="1466416"/>
          </a:xfrm>
          <a:custGeom>
            <a:avLst/>
            <a:gdLst/>
            <a:ahLst/>
            <a:cxnLst/>
            <a:rect r="r" b="b" t="t" l="l"/>
            <a:pathLst>
              <a:path h="1466416" w="6231511">
                <a:moveTo>
                  <a:pt x="0" y="0"/>
                </a:moveTo>
                <a:lnTo>
                  <a:pt x="6231511" y="0"/>
                </a:lnTo>
                <a:lnTo>
                  <a:pt x="6231511" y="1466415"/>
                </a:lnTo>
                <a:lnTo>
                  <a:pt x="0" y="1466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152" r="0" b="-2215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07832">
            <a:off x="477108" y="3337237"/>
            <a:ext cx="6231511" cy="1466416"/>
          </a:xfrm>
          <a:custGeom>
            <a:avLst/>
            <a:gdLst/>
            <a:ahLst/>
            <a:cxnLst/>
            <a:rect r="r" b="b" t="t" l="l"/>
            <a:pathLst>
              <a:path h="1466416" w="6231511">
                <a:moveTo>
                  <a:pt x="0" y="0"/>
                </a:moveTo>
                <a:lnTo>
                  <a:pt x="6231511" y="0"/>
                </a:lnTo>
                <a:lnTo>
                  <a:pt x="6231511" y="1466416"/>
                </a:lnTo>
                <a:lnTo>
                  <a:pt x="0" y="1466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152" r="0" b="-22152"/>
            </a:stretch>
          </a:blipFill>
        </p:spPr>
      </p:sp>
      <p:sp>
        <p:nvSpPr>
          <p:cNvPr name="TextBox 8" id="8"/>
          <p:cNvSpPr txBox="true"/>
          <p:nvPr/>
        </p:nvSpPr>
        <p:spPr>
          <a:xfrm rot="-307832">
            <a:off x="1652767" y="3481089"/>
            <a:ext cx="3510653" cy="121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9"/>
              </a:lnSpc>
            </a:pPr>
            <a:r>
              <a:rPr lang="en-US" sz="42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Dinámica de inicio: </a:t>
            </a:r>
          </a:p>
        </p:txBody>
      </p:sp>
      <p:sp>
        <p:nvSpPr>
          <p:cNvPr name="TextBox 9" id="9"/>
          <p:cNvSpPr txBox="true"/>
          <p:nvPr/>
        </p:nvSpPr>
        <p:spPr>
          <a:xfrm rot="157383">
            <a:off x="10348848" y="5070514"/>
            <a:ext cx="4227338" cy="1957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  <a:spcBef>
                <a:spcPct val="0"/>
              </a:spcBef>
            </a:pPr>
            <a:r>
              <a:rPr lang="en-US" sz="4743">
                <a:solidFill>
                  <a:srgbClr val="F5E9D9"/>
                </a:solidFill>
                <a:latin typeface="Gellatio"/>
                <a:ea typeface="Gellatio"/>
                <a:cs typeface="Gellatio"/>
                <a:sym typeface="Gellatio"/>
              </a:rPr>
              <a:t>El arbol de la Vida</a:t>
            </a:r>
          </a:p>
        </p:txBody>
      </p:sp>
      <p:sp>
        <p:nvSpPr>
          <p:cNvPr name="TextBox 10" id="10"/>
          <p:cNvSpPr txBox="true"/>
          <p:nvPr/>
        </p:nvSpPr>
        <p:spPr>
          <a:xfrm rot="157383">
            <a:off x="10301223" y="5020372"/>
            <a:ext cx="4227338" cy="1957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  <a:spcBef>
                <a:spcPct val="0"/>
              </a:spcBef>
            </a:pPr>
            <a:r>
              <a:rPr lang="en-US" sz="4743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El arbol de la Vida</a:t>
            </a:r>
          </a:p>
        </p:txBody>
      </p:sp>
    </p:spTree>
  </p:cSld>
  <p:clrMapOvr>
    <a:masterClrMapping/>
  </p:clrMapOvr>
  <p:transition spd="slow">
    <p:push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90925">
            <a:off x="-4645782" y="2810670"/>
            <a:ext cx="11896928" cy="5933593"/>
          </a:xfrm>
          <a:custGeom>
            <a:avLst/>
            <a:gdLst/>
            <a:ahLst/>
            <a:cxnLst/>
            <a:rect r="r" b="b" t="t" l="l"/>
            <a:pathLst>
              <a:path h="5933593" w="11896928">
                <a:moveTo>
                  <a:pt x="0" y="0"/>
                </a:moveTo>
                <a:lnTo>
                  <a:pt x="11896928" y="0"/>
                </a:lnTo>
                <a:lnTo>
                  <a:pt x="11896928" y="5933592"/>
                </a:lnTo>
                <a:lnTo>
                  <a:pt x="0" y="593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319006">
            <a:off x="-1514542" y="2847359"/>
            <a:ext cx="9930136" cy="8229600"/>
          </a:xfrm>
          <a:custGeom>
            <a:avLst/>
            <a:gdLst/>
            <a:ahLst/>
            <a:cxnLst/>
            <a:rect r="r" b="b" t="t" l="l"/>
            <a:pathLst>
              <a:path h="8229600" w="9930136">
                <a:moveTo>
                  <a:pt x="9930136" y="0"/>
                </a:moveTo>
                <a:lnTo>
                  <a:pt x="0" y="0"/>
                </a:lnTo>
                <a:lnTo>
                  <a:pt x="0" y="8229600"/>
                </a:lnTo>
                <a:lnTo>
                  <a:pt x="9930136" y="8229600"/>
                </a:lnTo>
                <a:lnTo>
                  <a:pt x="99301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47007" y="1640735"/>
            <a:ext cx="12059886" cy="10642849"/>
          </a:xfrm>
          <a:custGeom>
            <a:avLst/>
            <a:gdLst/>
            <a:ahLst/>
            <a:cxnLst/>
            <a:rect r="r" b="b" t="t" l="l"/>
            <a:pathLst>
              <a:path h="10642849" w="12059886">
                <a:moveTo>
                  <a:pt x="0" y="0"/>
                </a:moveTo>
                <a:lnTo>
                  <a:pt x="12059885" y="0"/>
                </a:lnTo>
                <a:lnTo>
                  <a:pt x="12059885" y="10642849"/>
                </a:lnTo>
                <a:lnTo>
                  <a:pt x="0" y="10642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01932">
            <a:off x="2060007" y="6293542"/>
            <a:ext cx="3165926" cy="1890762"/>
          </a:xfrm>
          <a:custGeom>
            <a:avLst/>
            <a:gdLst/>
            <a:ahLst/>
            <a:cxnLst/>
            <a:rect r="r" b="b" t="t" l="l"/>
            <a:pathLst>
              <a:path h="1890762" w="3165926">
                <a:moveTo>
                  <a:pt x="0" y="0"/>
                </a:moveTo>
                <a:lnTo>
                  <a:pt x="3165926" y="0"/>
                </a:lnTo>
                <a:lnTo>
                  <a:pt x="3165926" y="1890762"/>
                </a:lnTo>
                <a:lnTo>
                  <a:pt x="0" y="1890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2629459" y="821642"/>
            <a:ext cx="13332254" cy="340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6953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Por eso, para hacer una pastoral claramente vocacional...</a:t>
            </a:r>
          </a:p>
        </p:txBody>
      </p:sp>
      <p:sp>
        <p:nvSpPr>
          <p:cNvPr name="TextBox 8" id="8"/>
          <p:cNvSpPr txBox="true"/>
          <p:nvPr/>
        </p:nvSpPr>
        <p:spPr>
          <a:xfrm rot="-83945">
            <a:off x="2534209" y="726392"/>
            <a:ext cx="13332254" cy="340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6953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Por eso, para hacer una pastoral claramente vocacional...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2426023" y="3537960"/>
            <a:ext cx="9844562" cy="9844562"/>
            <a:chOff x="0" y="0"/>
            <a:chExt cx="4572000" cy="4572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524" y="0"/>
              <a:ext cx="4572000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7"/>
              <a:stretch>
                <a:fillRect l="-25140" t="0" r="-2514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70476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0476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8"/>
              <a:stretch>
                <a:fillRect l="0" t="0" r="-33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488289" y="4208631"/>
            <a:ext cx="8996062" cy="5822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2"/>
              </a:lnSpc>
            </a:pPr>
            <a:r>
              <a:rPr lang="en-US" sz="8144">
                <a:solidFill>
                  <a:srgbClr val="789B45"/>
                </a:solidFill>
                <a:latin typeface="Bryndan Write"/>
                <a:ea typeface="Bryndan Write"/>
                <a:cs typeface="Bryndan Write"/>
                <a:sym typeface="Bryndan Write"/>
              </a:rPr>
              <a:t>Afianzar las raíces para que pueda crecer la semilla</a:t>
            </a:r>
          </a:p>
        </p:txBody>
      </p: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90925">
            <a:off x="-4645782" y="2810670"/>
            <a:ext cx="11896928" cy="5933593"/>
          </a:xfrm>
          <a:custGeom>
            <a:avLst/>
            <a:gdLst/>
            <a:ahLst/>
            <a:cxnLst/>
            <a:rect r="r" b="b" t="t" l="l"/>
            <a:pathLst>
              <a:path h="5933593" w="11896928">
                <a:moveTo>
                  <a:pt x="0" y="0"/>
                </a:moveTo>
                <a:lnTo>
                  <a:pt x="11896928" y="0"/>
                </a:lnTo>
                <a:lnTo>
                  <a:pt x="11896928" y="5933592"/>
                </a:lnTo>
                <a:lnTo>
                  <a:pt x="0" y="593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319006">
            <a:off x="-1514542" y="2847359"/>
            <a:ext cx="9930136" cy="8229600"/>
          </a:xfrm>
          <a:custGeom>
            <a:avLst/>
            <a:gdLst/>
            <a:ahLst/>
            <a:cxnLst/>
            <a:rect r="r" b="b" t="t" l="l"/>
            <a:pathLst>
              <a:path h="8229600" w="9930136">
                <a:moveTo>
                  <a:pt x="9930136" y="0"/>
                </a:moveTo>
                <a:lnTo>
                  <a:pt x="0" y="0"/>
                </a:lnTo>
                <a:lnTo>
                  <a:pt x="0" y="8229600"/>
                </a:lnTo>
                <a:lnTo>
                  <a:pt x="9930136" y="8229600"/>
                </a:lnTo>
                <a:lnTo>
                  <a:pt x="99301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47007" y="1640735"/>
            <a:ext cx="12059886" cy="10642849"/>
          </a:xfrm>
          <a:custGeom>
            <a:avLst/>
            <a:gdLst/>
            <a:ahLst/>
            <a:cxnLst/>
            <a:rect r="r" b="b" t="t" l="l"/>
            <a:pathLst>
              <a:path h="10642849" w="12059886">
                <a:moveTo>
                  <a:pt x="0" y="0"/>
                </a:moveTo>
                <a:lnTo>
                  <a:pt x="12059885" y="0"/>
                </a:lnTo>
                <a:lnTo>
                  <a:pt x="12059885" y="10642849"/>
                </a:lnTo>
                <a:lnTo>
                  <a:pt x="0" y="10642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01932">
            <a:off x="2060007" y="6293542"/>
            <a:ext cx="3165926" cy="1890762"/>
          </a:xfrm>
          <a:custGeom>
            <a:avLst/>
            <a:gdLst/>
            <a:ahLst/>
            <a:cxnLst/>
            <a:rect r="r" b="b" t="t" l="l"/>
            <a:pathLst>
              <a:path h="1890762" w="3165926">
                <a:moveTo>
                  <a:pt x="0" y="0"/>
                </a:moveTo>
                <a:lnTo>
                  <a:pt x="3165926" y="0"/>
                </a:lnTo>
                <a:lnTo>
                  <a:pt x="3165926" y="1890762"/>
                </a:lnTo>
                <a:lnTo>
                  <a:pt x="0" y="1890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2629459" y="821642"/>
            <a:ext cx="13332254" cy="340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6953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Por eso, para hacer una pastoral claramente vocacional...</a:t>
            </a:r>
          </a:p>
        </p:txBody>
      </p:sp>
      <p:sp>
        <p:nvSpPr>
          <p:cNvPr name="TextBox 8" id="8"/>
          <p:cNvSpPr txBox="true"/>
          <p:nvPr/>
        </p:nvSpPr>
        <p:spPr>
          <a:xfrm rot="-83945">
            <a:off x="2534209" y="726392"/>
            <a:ext cx="13332254" cy="340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6953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Por eso, para hacer una pastoral claramente vocacional...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2426023" y="3537960"/>
            <a:ext cx="9844562" cy="9844562"/>
            <a:chOff x="0" y="0"/>
            <a:chExt cx="4572000" cy="4572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524" y="0"/>
              <a:ext cx="4572000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70476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0476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8"/>
              <a:stretch>
                <a:fillRect l="0" t="0" r="-33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786060" y="4943336"/>
            <a:ext cx="10177030" cy="4314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025"/>
              </a:lnSpc>
            </a:pPr>
            <a:r>
              <a:rPr lang="en-US" sz="12161">
                <a:solidFill>
                  <a:srgbClr val="004AAD"/>
                </a:solidFill>
                <a:latin typeface="Bryndan Write"/>
                <a:ea typeface="Bryndan Write"/>
                <a:cs typeface="Bryndan Write"/>
                <a:sym typeface="Bryndan Write"/>
              </a:rPr>
              <a:t>Estar para proponer</a:t>
            </a:r>
          </a:p>
        </p:txBody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90925">
            <a:off x="-4645782" y="2810670"/>
            <a:ext cx="11896928" cy="5933593"/>
          </a:xfrm>
          <a:custGeom>
            <a:avLst/>
            <a:gdLst/>
            <a:ahLst/>
            <a:cxnLst/>
            <a:rect r="r" b="b" t="t" l="l"/>
            <a:pathLst>
              <a:path h="5933593" w="11896928">
                <a:moveTo>
                  <a:pt x="0" y="0"/>
                </a:moveTo>
                <a:lnTo>
                  <a:pt x="11896928" y="0"/>
                </a:lnTo>
                <a:lnTo>
                  <a:pt x="11896928" y="5933592"/>
                </a:lnTo>
                <a:lnTo>
                  <a:pt x="0" y="593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319006">
            <a:off x="-1514542" y="2847359"/>
            <a:ext cx="9930136" cy="8229600"/>
          </a:xfrm>
          <a:custGeom>
            <a:avLst/>
            <a:gdLst/>
            <a:ahLst/>
            <a:cxnLst/>
            <a:rect r="r" b="b" t="t" l="l"/>
            <a:pathLst>
              <a:path h="8229600" w="9930136">
                <a:moveTo>
                  <a:pt x="9930136" y="0"/>
                </a:moveTo>
                <a:lnTo>
                  <a:pt x="0" y="0"/>
                </a:lnTo>
                <a:lnTo>
                  <a:pt x="0" y="8229600"/>
                </a:lnTo>
                <a:lnTo>
                  <a:pt x="9930136" y="8229600"/>
                </a:lnTo>
                <a:lnTo>
                  <a:pt x="99301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47007" y="1640735"/>
            <a:ext cx="12059886" cy="10642849"/>
          </a:xfrm>
          <a:custGeom>
            <a:avLst/>
            <a:gdLst/>
            <a:ahLst/>
            <a:cxnLst/>
            <a:rect r="r" b="b" t="t" l="l"/>
            <a:pathLst>
              <a:path h="10642849" w="12059886">
                <a:moveTo>
                  <a:pt x="0" y="0"/>
                </a:moveTo>
                <a:lnTo>
                  <a:pt x="12059885" y="0"/>
                </a:lnTo>
                <a:lnTo>
                  <a:pt x="12059885" y="10642849"/>
                </a:lnTo>
                <a:lnTo>
                  <a:pt x="0" y="10642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01932">
            <a:off x="2060007" y="6293542"/>
            <a:ext cx="3165926" cy="1890762"/>
          </a:xfrm>
          <a:custGeom>
            <a:avLst/>
            <a:gdLst/>
            <a:ahLst/>
            <a:cxnLst/>
            <a:rect r="r" b="b" t="t" l="l"/>
            <a:pathLst>
              <a:path h="1890762" w="3165926">
                <a:moveTo>
                  <a:pt x="0" y="0"/>
                </a:moveTo>
                <a:lnTo>
                  <a:pt x="3165926" y="0"/>
                </a:lnTo>
                <a:lnTo>
                  <a:pt x="3165926" y="1890762"/>
                </a:lnTo>
                <a:lnTo>
                  <a:pt x="0" y="1890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2629459" y="821642"/>
            <a:ext cx="13332254" cy="340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6953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Por eso, para hacer una pastoral claramente vocacional...</a:t>
            </a:r>
          </a:p>
        </p:txBody>
      </p:sp>
      <p:sp>
        <p:nvSpPr>
          <p:cNvPr name="TextBox 8" id="8"/>
          <p:cNvSpPr txBox="true"/>
          <p:nvPr/>
        </p:nvSpPr>
        <p:spPr>
          <a:xfrm rot="-83945">
            <a:off x="2534209" y="726392"/>
            <a:ext cx="13332254" cy="340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9"/>
              </a:lnSpc>
            </a:pPr>
            <a:r>
              <a:rPr lang="en-US" sz="6953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Por eso, para hacer una pastoral claramente vocacional...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-2426023" y="3537960"/>
            <a:ext cx="9844562" cy="9844562"/>
            <a:chOff x="0" y="0"/>
            <a:chExt cx="4572000" cy="4572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1524" y="0"/>
              <a:ext cx="4572000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70476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0476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8"/>
              <a:stretch>
                <a:fillRect l="0" t="0" r="-33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929490" y="4588287"/>
            <a:ext cx="10358510" cy="4395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329"/>
              </a:lnSpc>
            </a:pPr>
            <a:r>
              <a:rPr lang="en-US" sz="12378">
                <a:solidFill>
                  <a:srgbClr val="FF914D"/>
                </a:solidFill>
                <a:latin typeface="Bryndan Write"/>
                <a:ea typeface="Bryndan Write"/>
                <a:cs typeface="Bryndan Write"/>
                <a:sym typeface="Bryndan Write"/>
              </a:rPr>
              <a:t>Estar para acompañar</a:t>
            </a:r>
          </a:p>
        </p:txBody>
      </p: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297945">
            <a:off x="-7199150" y="2192963"/>
            <a:ext cx="12982410" cy="7357512"/>
          </a:xfrm>
          <a:custGeom>
            <a:avLst/>
            <a:gdLst/>
            <a:ahLst/>
            <a:cxnLst/>
            <a:rect r="r" b="b" t="t" l="l"/>
            <a:pathLst>
              <a:path h="7357512" w="12982410">
                <a:moveTo>
                  <a:pt x="0" y="7357512"/>
                </a:moveTo>
                <a:lnTo>
                  <a:pt x="12982410" y="7357512"/>
                </a:lnTo>
                <a:lnTo>
                  <a:pt x="12982410" y="0"/>
                </a:lnTo>
                <a:lnTo>
                  <a:pt x="0" y="0"/>
                </a:lnTo>
                <a:lnTo>
                  <a:pt x="0" y="7357512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068939">
            <a:off x="11378427" y="4500128"/>
            <a:ext cx="11352548" cy="3454418"/>
          </a:xfrm>
          <a:custGeom>
            <a:avLst/>
            <a:gdLst/>
            <a:ahLst/>
            <a:cxnLst/>
            <a:rect r="r" b="b" t="t" l="l"/>
            <a:pathLst>
              <a:path h="3454418" w="11352548">
                <a:moveTo>
                  <a:pt x="0" y="0"/>
                </a:moveTo>
                <a:lnTo>
                  <a:pt x="11352548" y="0"/>
                </a:lnTo>
                <a:lnTo>
                  <a:pt x="11352548" y="3454418"/>
                </a:lnTo>
                <a:lnTo>
                  <a:pt x="0" y="3454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130824">
            <a:off x="3425564" y="-3992525"/>
            <a:ext cx="11100439" cy="14073456"/>
          </a:xfrm>
          <a:custGeom>
            <a:avLst/>
            <a:gdLst/>
            <a:ahLst/>
            <a:cxnLst/>
            <a:rect r="r" b="b" t="t" l="l"/>
            <a:pathLst>
              <a:path h="14073456" w="11100439">
                <a:moveTo>
                  <a:pt x="0" y="14073456"/>
                </a:moveTo>
                <a:lnTo>
                  <a:pt x="11100439" y="14073456"/>
                </a:lnTo>
                <a:lnTo>
                  <a:pt x="11100439" y="0"/>
                </a:lnTo>
                <a:lnTo>
                  <a:pt x="0" y="0"/>
                </a:lnTo>
                <a:lnTo>
                  <a:pt x="0" y="14073456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7575264" y="3101652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2" y="0"/>
                </a:lnTo>
                <a:lnTo>
                  <a:pt x="3137472" y="581858"/>
                </a:lnTo>
                <a:lnTo>
                  <a:pt x="0" y="58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5585590" y="585956"/>
            <a:ext cx="7292482" cy="2369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7261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Preguntas de reflexión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09628" y="3693334"/>
            <a:ext cx="9846267" cy="715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399">
                <a:solidFill>
                  <a:srgbClr val="341906"/>
                </a:solidFill>
                <a:latin typeface="Gagalin"/>
                <a:ea typeface="Gagalin"/>
                <a:cs typeface="Gagalin"/>
                <a:sym typeface="Gagalin"/>
              </a:rPr>
              <a:t>PARA REALIZAR A NIVEL PERSONAL: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641995" y="4697957"/>
            <a:ext cx="10667578" cy="1006031"/>
            <a:chOff x="0" y="0"/>
            <a:chExt cx="14223437" cy="13413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294663" y="-28575"/>
              <a:ext cx="12928773" cy="1369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62"/>
                </a:lnSpc>
                <a:spcBef>
                  <a:spcPct val="0"/>
                </a:spcBef>
              </a:pPr>
              <a:r>
                <a:rPr lang="en-US" sz="32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¿Tu acción pastoral está siendo innovadora, misionera, “en salida”? ¿intentas que tu trabajo pastoral sea creativo?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641995" y="6227337"/>
            <a:ext cx="10667578" cy="1006031"/>
            <a:chOff x="0" y="0"/>
            <a:chExt cx="14223437" cy="13413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294663" y="-28575"/>
              <a:ext cx="12928773" cy="1369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62"/>
                </a:lnSpc>
                <a:spcBef>
                  <a:spcPct val="0"/>
                </a:spcBef>
              </a:pPr>
              <a:r>
                <a:rPr lang="en-US" sz="32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¿En qué medida te sientes responsable de la pastoral vocacional de tu obra? ¿Podrías hacer algo más?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3641995" y="7756718"/>
            <a:ext cx="10667578" cy="1529381"/>
            <a:chOff x="0" y="0"/>
            <a:chExt cx="14223437" cy="203917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294663" y="-28575"/>
              <a:ext cx="12928773" cy="20677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162"/>
                </a:lnSpc>
                <a:spcBef>
                  <a:spcPct val="0"/>
                </a:spcBef>
              </a:pPr>
              <a:r>
                <a:rPr lang="en-US" sz="32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¿En el último año he hecho una propuesta vocacional a algún jóven? ¿Desde cuándo no hago una propuesta vocacional a alguien? ¿Veo este tema como algo imposible o del pasado? ¿Por qué?</a:t>
              </a:r>
            </a:p>
          </p:txBody>
        </p:sp>
      </p:grpSp>
    </p:spTree>
  </p:cSld>
  <p:clrMapOvr>
    <a:masterClrMapping/>
  </p:clrMapOvr>
  <p:transition spd="fast">
    <p:cover dir="d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297945">
            <a:off x="-7199150" y="2192963"/>
            <a:ext cx="12982410" cy="7357512"/>
          </a:xfrm>
          <a:custGeom>
            <a:avLst/>
            <a:gdLst/>
            <a:ahLst/>
            <a:cxnLst/>
            <a:rect r="r" b="b" t="t" l="l"/>
            <a:pathLst>
              <a:path h="7357512" w="12982410">
                <a:moveTo>
                  <a:pt x="0" y="7357512"/>
                </a:moveTo>
                <a:lnTo>
                  <a:pt x="12982410" y="7357512"/>
                </a:lnTo>
                <a:lnTo>
                  <a:pt x="12982410" y="0"/>
                </a:lnTo>
                <a:lnTo>
                  <a:pt x="0" y="0"/>
                </a:lnTo>
                <a:lnTo>
                  <a:pt x="0" y="7357512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068939">
            <a:off x="11378427" y="4500128"/>
            <a:ext cx="11352548" cy="3454418"/>
          </a:xfrm>
          <a:custGeom>
            <a:avLst/>
            <a:gdLst/>
            <a:ahLst/>
            <a:cxnLst/>
            <a:rect r="r" b="b" t="t" l="l"/>
            <a:pathLst>
              <a:path h="3454418" w="11352548">
                <a:moveTo>
                  <a:pt x="0" y="0"/>
                </a:moveTo>
                <a:lnTo>
                  <a:pt x="11352548" y="0"/>
                </a:lnTo>
                <a:lnTo>
                  <a:pt x="11352548" y="3454418"/>
                </a:lnTo>
                <a:lnTo>
                  <a:pt x="0" y="3454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130824">
            <a:off x="3425564" y="-3992525"/>
            <a:ext cx="11100439" cy="14073456"/>
          </a:xfrm>
          <a:custGeom>
            <a:avLst/>
            <a:gdLst/>
            <a:ahLst/>
            <a:cxnLst/>
            <a:rect r="r" b="b" t="t" l="l"/>
            <a:pathLst>
              <a:path h="14073456" w="11100439">
                <a:moveTo>
                  <a:pt x="0" y="14073456"/>
                </a:moveTo>
                <a:lnTo>
                  <a:pt x="11100439" y="14073456"/>
                </a:lnTo>
                <a:lnTo>
                  <a:pt x="11100439" y="0"/>
                </a:lnTo>
                <a:lnTo>
                  <a:pt x="0" y="0"/>
                </a:lnTo>
                <a:lnTo>
                  <a:pt x="0" y="14073456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7575264" y="3101652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2" y="0"/>
                </a:lnTo>
                <a:lnTo>
                  <a:pt x="3137472" y="581858"/>
                </a:lnTo>
                <a:lnTo>
                  <a:pt x="0" y="58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5585590" y="585956"/>
            <a:ext cx="7292482" cy="2369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40"/>
              </a:lnSpc>
            </a:pPr>
            <a:r>
              <a:rPr lang="en-US" sz="7261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Preguntas de reflexión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09628" y="3971173"/>
            <a:ext cx="9846267" cy="715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4399">
                <a:solidFill>
                  <a:srgbClr val="341906"/>
                </a:solidFill>
                <a:latin typeface="Gagalin"/>
                <a:ea typeface="Gagalin"/>
                <a:cs typeface="Gagalin"/>
                <a:sym typeface="Gagalin"/>
              </a:rPr>
              <a:t>PARA REALIZAR COMO CEP: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3641995" y="4964657"/>
            <a:ext cx="10667578" cy="1670022"/>
            <a:chOff x="0" y="0"/>
            <a:chExt cx="14223437" cy="22266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294663" y="-38100"/>
              <a:ext cx="12928773" cy="2264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552"/>
                </a:lnSpc>
                <a:spcBef>
                  <a:spcPct val="0"/>
                </a:spcBef>
              </a:pPr>
              <a:r>
                <a:rPr lang="en-US" sz="35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¿Qué signos positivos de cultura vocacional vemos en nuestra obra (acciones concretas, actitudes, procesos)? (ahora sí, más detalladamente)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641995" y="6779787"/>
            <a:ext cx="10667578" cy="1098522"/>
            <a:chOff x="0" y="0"/>
            <a:chExt cx="14223437" cy="14646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1294663" y="-38100"/>
              <a:ext cx="12928773" cy="1502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552"/>
                </a:lnSpc>
                <a:spcBef>
                  <a:spcPct val="0"/>
                </a:spcBef>
              </a:pPr>
              <a:r>
                <a:rPr lang="en-US" sz="35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¿Qué desafíos enfrentamos para promover una verdadera cultura vocacional en nuestra obra (en cada ambiente)?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3641995" y="8071568"/>
            <a:ext cx="10667578" cy="937156"/>
            <a:chOff x="0" y="0"/>
            <a:chExt cx="14223437" cy="124954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98871"/>
              <a:ext cx="796839" cy="1150669"/>
            </a:xfrm>
            <a:custGeom>
              <a:avLst/>
              <a:gdLst/>
              <a:ahLst/>
              <a:cxnLst/>
              <a:rect r="r" b="b" t="t" l="l"/>
              <a:pathLst>
                <a:path h="1150669" w="796839">
                  <a:moveTo>
                    <a:pt x="0" y="0"/>
                  </a:moveTo>
                  <a:lnTo>
                    <a:pt x="796839" y="0"/>
                  </a:lnTo>
                  <a:lnTo>
                    <a:pt x="796839" y="1150670"/>
                  </a:lnTo>
                  <a:lnTo>
                    <a:pt x="0" y="1150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294663" y="-38100"/>
              <a:ext cx="12928773" cy="7407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552"/>
                </a:lnSpc>
                <a:spcBef>
                  <a:spcPct val="0"/>
                </a:spcBef>
              </a:pPr>
              <a:r>
                <a:rPr lang="en-US" sz="3502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¿Qué acciones podríamos fortalecer o iniciar?</a:t>
              </a:r>
            </a:p>
          </p:txBody>
        </p:sp>
      </p:grpSp>
    </p:spTree>
  </p:cSld>
  <p:clrMapOvr>
    <a:masterClrMapping/>
  </p:clrMapOvr>
  <p:transition spd="fast">
    <p:cover dir="rd"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8922" y="-4131345"/>
            <a:ext cx="18496663" cy="6681920"/>
          </a:xfrm>
          <a:custGeom>
            <a:avLst/>
            <a:gdLst/>
            <a:ahLst/>
            <a:cxnLst/>
            <a:rect r="r" b="b" t="t" l="l"/>
            <a:pathLst>
              <a:path h="6681920" w="18496663">
                <a:moveTo>
                  <a:pt x="0" y="0"/>
                </a:moveTo>
                <a:lnTo>
                  <a:pt x="18496664" y="0"/>
                </a:lnTo>
                <a:lnTo>
                  <a:pt x="18496664" y="6681919"/>
                </a:lnTo>
                <a:lnTo>
                  <a:pt x="0" y="6681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8922" y="4553186"/>
            <a:ext cx="18330912" cy="10173656"/>
          </a:xfrm>
          <a:custGeom>
            <a:avLst/>
            <a:gdLst/>
            <a:ahLst/>
            <a:cxnLst/>
            <a:rect r="r" b="b" t="t" l="l"/>
            <a:pathLst>
              <a:path h="10173656" w="18330912">
                <a:moveTo>
                  <a:pt x="0" y="0"/>
                </a:moveTo>
                <a:lnTo>
                  <a:pt x="18330913" y="0"/>
                </a:lnTo>
                <a:lnTo>
                  <a:pt x="18330913" y="10173657"/>
                </a:lnTo>
                <a:lnTo>
                  <a:pt x="0" y="10173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83945">
            <a:off x="2325158" y="2333170"/>
            <a:ext cx="14897718" cy="3165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37"/>
              </a:lnSpc>
            </a:pPr>
            <a:r>
              <a:rPr lang="en-US" sz="9721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Compromiso en la misión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00046" y="6506289"/>
            <a:ext cx="14172977" cy="3133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Ahora, formulamos un compromiso personal, de cara a la obra de la que formo parte, y lo escribo en el papelito que se me entrega. Guardaré el papelito hasta el momento de la Adoración Eucarística. </a:t>
            </a:r>
          </a:p>
        </p:txBody>
      </p:sp>
    </p:spTree>
  </p:cSld>
  <p:clrMapOvr>
    <a:masterClrMapping/>
  </p:clrMapOvr>
  <p:transition spd="fast">
    <p:circl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90925">
            <a:off x="-4645782" y="2810670"/>
            <a:ext cx="11896928" cy="5933593"/>
          </a:xfrm>
          <a:custGeom>
            <a:avLst/>
            <a:gdLst/>
            <a:ahLst/>
            <a:cxnLst/>
            <a:rect r="r" b="b" t="t" l="l"/>
            <a:pathLst>
              <a:path h="5933593" w="11896928">
                <a:moveTo>
                  <a:pt x="0" y="0"/>
                </a:moveTo>
                <a:lnTo>
                  <a:pt x="11896928" y="0"/>
                </a:lnTo>
                <a:lnTo>
                  <a:pt x="11896928" y="5933592"/>
                </a:lnTo>
                <a:lnTo>
                  <a:pt x="0" y="593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319006">
            <a:off x="-1514542" y="2847359"/>
            <a:ext cx="9930136" cy="8229600"/>
          </a:xfrm>
          <a:custGeom>
            <a:avLst/>
            <a:gdLst/>
            <a:ahLst/>
            <a:cxnLst/>
            <a:rect r="r" b="b" t="t" l="l"/>
            <a:pathLst>
              <a:path h="8229600" w="9930136">
                <a:moveTo>
                  <a:pt x="9930136" y="0"/>
                </a:moveTo>
                <a:lnTo>
                  <a:pt x="0" y="0"/>
                </a:lnTo>
                <a:lnTo>
                  <a:pt x="0" y="8229600"/>
                </a:lnTo>
                <a:lnTo>
                  <a:pt x="9930136" y="8229600"/>
                </a:lnTo>
                <a:lnTo>
                  <a:pt x="993013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61113" y="0"/>
            <a:ext cx="12059886" cy="10642849"/>
          </a:xfrm>
          <a:custGeom>
            <a:avLst/>
            <a:gdLst/>
            <a:ahLst/>
            <a:cxnLst/>
            <a:rect r="r" b="b" t="t" l="l"/>
            <a:pathLst>
              <a:path h="10642849" w="12059886">
                <a:moveTo>
                  <a:pt x="0" y="0"/>
                </a:moveTo>
                <a:lnTo>
                  <a:pt x="12059886" y="0"/>
                </a:lnTo>
                <a:lnTo>
                  <a:pt x="12059886" y="10642849"/>
                </a:lnTo>
                <a:lnTo>
                  <a:pt x="0" y="10642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01932">
            <a:off x="2060007" y="6293542"/>
            <a:ext cx="3165926" cy="1890762"/>
          </a:xfrm>
          <a:custGeom>
            <a:avLst/>
            <a:gdLst/>
            <a:ahLst/>
            <a:cxnLst/>
            <a:rect r="r" b="b" t="t" l="l"/>
            <a:pathLst>
              <a:path h="1890762" w="3165926">
                <a:moveTo>
                  <a:pt x="0" y="0"/>
                </a:moveTo>
                <a:lnTo>
                  <a:pt x="3165926" y="0"/>
                </a:lnTo>
                <a:lnTo>
                  <a:pt x="3165926" y="1890762"/>
                </a:lnTo>
                <a:lnTo>
                  <a:pt x="0" y="1890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1576030" y="2108964"/>
            <a:ext cx="15343396" cy="1298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</a:pPr>
            <a:r>
              <a:rPr lang="en-US" sz="8002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Explicación de la dinámica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973357" y="3395229"/>
            <a:ext cx="10872438" cy="1025351"/>
            <a:chOff x="0" y="0"/>
            <a:chExt cx="14496584" cy="13671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00770"/>
              <a:ext cx="812141" cy="1172767"/>
            </a:xfrm>
            <a:custGeom>
              <a:avLst/>
              <a:gdLst/>
              <a:ahLst/>
              <a:cxnLst/>
              <a:rect r="r" b="b" t="t" l="l"/>
              <a:pathLst>
                <a:path h="1172767" w="812141">
                  <a:moveTo>
                    <a:pt x="0" y="0"/>
                  </a:moveTo>
                  <a:lnTo>
                    <a:pt x="812141" y="0"/>
                  </a:lnTo>
                  <a:lnTo>
                    <a:pt x="812141" y="1172767"/>
                  </a:lnTo>
                  <a:lnTo>
                    <a:pt x="0" y="1172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1319526" y="-38100"/>
              <a:ext cx="13177058" cy="14052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242"/>
                </a:lnSpc>
                <a:spcBef>
                  <a:spcPct val="0"/>
                </a:spcBef>
              </a:pP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Nos juntamos por CEPs, y tratamos de responder a la siguiente pregunta:</a:t>
              </a:r>
              <a:r>
                <a:rPr lang="en-US" sz="3263">
                  <a:solidFill>
                    <a:srgbClr val="FF3131"/>
                  </a:solidFill>
                  <a:latin typeface="Marykate"/>
                  <a:ea typeface="Marykate"/>
                  <a:cs typeface="Marykate"/>
                  <a:sym typeface="Marykate"/>
                </a:rPr>
                <a:t> ¿Qué entendemos por cultura vocacional?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973357" y="4630825"/>
            <a:ext cx="10872438" cy="1558751"/>
            <a:chOff x="0" y="0"/>
            <a:chExt cx="14496584" cy="207833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100770"/>
              <a:ext cx="812141" cy="1172767"/>
            </a:xfrm>
            <a:custGeom>
              <a:avLst/>
              <a:gdLst/>
              <a:ahLst/>
              <a:cxnLst/>
              <a:rect r="r" b="b" t="t" l="l"/>
              <a:pathLst>
                <a:path h="1172767" w="812141">
                  <a:moveTo>
                    <a:pt x="0" y="0"/>
                  </a:moveTo>
                  <a:lnTo>
                    <a:pt x="812141" y="0"/>
                  </a:lnTo>
                  <a:lnTo>
                    <a:pt x="812141" y="1172767"/>
                  </a:lnTo>
                  <a:lnTo>
                    <a:pt x="0" y="1172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319526" y="-38100"/>
              <a:ext cx="13177058" cy="2116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242"/>
                </a:lnSpc>
                <a:spcBef>
                  <a:spcPct val="0"/>
                </a:spcBef>
              </a:pP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Tenida la definición escrita, </a:t>
              </a:r>
              <a:r>
                <a:rPr lang="en-US" sz="3263">
                  <a:solidFill>
                    <a:srgbClr val="FFBD59"/>
                  </a:solidFill>
                  <a:latin typeface="Marykate"/>
                  <a:ea typeface="Marykate"/>
                  <a:cs typeface="Marykate"/>
                  <a:sym typeface="Marykate"/>
                </a:rPr>
                <a:t>la colocamos en el árbol, en el lugar de las ramas</a:t>
              </a: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: una buena “cultura vocacional” nace de una pastoral juvenil sólida y bien vivida.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973357" y="6399125"/>
            <a:ext cx="10872438" cy="1558751"/>
            <a:chOff x="0" y="0"/>
            <a:chExt cx="14496584" cy="207833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100770"/>
              <a:ext cx="812141" cy="1172767"/>
            </a:xfrm>
            <a:custGeom>
              <a:avLst/>
              <a:gdLst/>
              <a:ahLst/>
              <a:cxnLst/>
              <a:rect r="r" b="b" t="t" l="l"/>
              <a:pathLst>
                <a:path h="1172767" w="812141">
                  <a:moveTo>
                    <a:pt x="0" y="0"/>
                  </a:moveTo>
                  <a:lnTo>
                    <a:pt x="812141" y="0"/>
                  </a:lnTo>
                  <a:lnTo>
                    <a:pt x="812141" y="1172767"/>
                  </a:lnTo>
                  <a:lnTo>
                    <a:pt x="0" y="1172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319526" y="-38100"/>
              <a:ext cx="13177058" cy="2116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242"/>
                </a:lnSpc>
                <a:spcBef>
                  <a:spcPct val="0"/>
                </a:spcBef>
              </a:pP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A la luz de la definición que han escrito, respondan en la siguiente hoja: ¿Qué </a:t>
              </a:r>
              <a:r>
                <a:rPr lang="en-US" sz="3263">
                  <a:solidFill>
                    <a:srgbClr val="FF3131"/>
                  </a:solidFill>
                  <a:latin typeface="Marykate"/>
                  <a:ea typeface="Marykate"/>
                  <a:cs typeface="Marykate"/>
                  <a:sym typeface="Marykate"/>
                </a:rPr>
                <a:t>elementos concretos</a:t>
              </a: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 podemos encontrar </a:t>
              </a:r>
              <a:r>
                <a:rPr lang="en-US" sz="3263">
                  <a:solidFill>
                    <a:srgbClr val="FF3131"/>
                  </a:solidFill>
                  <a:latin typeface="Marykate"/>
                  <a:ea typeface="Marykate"/>
                  <a:cs typeface="Marykate"/>
                  <a:sym typeface="Marykate"/>
                </a:rPr>
                <a:t>en nuestra obra</a:t>
              </a: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, a la luz de nuestra definición de </a:t>
              </a:r>
              <a:r>
                <a:rPr lang="en-US" sz="3263">
                  <a:solidFill>
                    <a:srgbClr val="FF3131"/>
                  </a:solidFill>
                  <a:latin typeface="Marykate"/>
                  <a:ea typeface="Marykate"/>
                  <a:cs typeface="Marykate"/>
                  <a:sym typeface="Marykate"/>
                </a:rPr>
                <a:t>“cultura vocacional”</a:t>
              </a: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?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973357" y="8167426"/>
            <a:ext cx="10872438" cy="1025351"/>
            <a:chOff x="0" y="0"/>
            <a:chExt cx="14496584" cy="136713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100770"/>
              <a:ext cx="812141" cy="1172767"/>
            </a:xfrm>
            <a:custGeom>
              <a:avLst/>
              <a:gdLst/>
              <a:ahLst/>
              <a:cxnLst/>
              <a:rect r="r" b="b" t="t" l="l"/>
              <a:pathLst>
                <a:path h="1172767" w="812141">
                  <a:moveTo>
                    <a:pt x="0" y="0"/>
                  </a:moveTo>
                  <a:lnTo>
                    <a:pt x="812141" y="0"/>
                  </a:lnTo>
                  <a:lnTo>
                    <a:pt x="812141" y="1172767"/>
                  </a:lnTo>
                  <a:lnTo>
                    <a:pt x="0" y="1172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1319526" y="-38100"/>
              <a:ext cx="13177058" cy="14052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4242"/>
                </a:lnSpc>
                <a:spcBef>
                  <a:spcPct val="0"/>
                </a:spcBef>
              </a:pP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Esos elementos los escribimos, </a:t>
              </a:r>
              <a:r>
                <a:rPr lang="en-US" sz="3263">
                  <a:solidFill>
                    <a:srgbClr val="FFBD59"/>
                  </a:solidFill>
                  <a:latin typeface="Marykate"/>
                  <a:ea typeface="Marykate"/>
                  <a:cs typeface="Marykate"/>
                  <a:sym typeface="Marykate"/>
                </a:rPr>
                <a:t>y los pegamos en la zona de las hojas</a:t>
              </a:r>
              <a:r>
                <a:rPr lang="en-US" sz="3263">
                  <a:solidFill>
                    <a:srgbClr val="000000"/>
                  </a:solidFill>
                  <a:latin typeface="Marykate"/>
                  <a:ea typeface="Marykate"/>
                  <a:cs typeface="Marykate"/>
                  <a:sym typeface="Marykate"/>
                </a:rPr>
                <a:t> del arbol de la vida. 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753427" y="3872466"/>
            <a:ext cx="4870026" cy="7032529"/>
          </a:xfrm>
          <a:custGeom>
            <a:avLst/>
            <a:gdLst/>
            <a:ahLst/>
            <a:cxnLst/>
            <a:rect r="r" b="b" t="t" l="l"/>
            <a:pathLst>
              <a:path h="7032529" w="4870026">
                <a:moveTo>
                  <a:pt x="0" y="0"/>
                </a:moveTo>
                <a:lnTo>
                  <a:pt x="4870027" y="0"/>
                </a:lnTo>
                <a:lnTo>
                  <a:pt x="4870027" y="7032529"/>
                </a:lnTo>
                <a:lnTo>
                  <a:pt x="0" y="70325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01027" y="3720066"/>
            <a:ext cx="4870026" cy="7032529"/>
          </a:xfrm>
          <a:custGeom>
            <a:avLst/>
            <a:gdLst/>
            <a:ahLst/>
            <a:cxnLst/>
            <a:rect r="r" b="b" t="t" l="l"/>
            <a:pathLst>
              <a:path h="7032529" w="4870026">
                <a:moveTo>
                  <a:pt x="0" y="0"/>
                </a:moveTo>
                <a:lnTo>
                  <a:pt x="4870027" y="0"/>
                </a:lnTo>
                <a:lnTo>
                  <a:pt x="4870027" y="7032529"/>
                </a:lnTo>
                <a:lnTo>
                  <a:pt x="0" y="7032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-83945">
            <a:off x="1471255" y="1985139"/>
            <a:ext cx="15343396" cy="1298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</a:pPr>
            <a:r>
              <a:rPr lang="en-US" sz="8002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Explicación de la dinámica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3540" y="6903502"/>
            <a:ext cx="18695604" cy="4159772"/>
          </a:xfrm>
          <a:custGeom>
            <a:avLst/>
            <a:gdLst/>
            <a:ahLst/>
            <a:cxnLst/>
            <a:rect r="r" b="b" t="t" l="l"/>
            <a:pathLst>
              <a:path h="4159772" w="18695604">
                <a:moveTo>
                  <a:pt x="0" y="0"/>
                </a:moveTo>
                <a:lnTo>
                  <a:pt x="18695604" y="0"/>
                </a:lnTo>
                <a:lnTo>
                  <a:pt x="18695604" y="4159772"/>
                </a:lnTo>
                <a:lnTo>
                  <a:pt x="0" y="41597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4867863">
            <a:off x="-7418865" y="651788"/>
            <a:ext cx="17049584" cy="6159162"/>
          </a:xfrm>
          <a:custGeom>
            <a:avLst/>
            <a:gdLst/>
            <a:ahLst/>
            <a:cxnLst/>
            <a:rect r="r" b="b" t="t" l="l"/>
            <a:pathLst>
              <a:path h="6159162" w="17049584">
                <a:moveTo>
                  <a:pt x="0" y="6159162"/>
                </a:moveTo>
                <a:lnTo>
                  <a:pt x="17049584" y="6159162"/>
                </a:lnTo>
                <a:lnTo>
                  <a:pt x="17049584" y="0"/>
                </a:lnTo>
                <a:lnTo>
                  <a:pt x="0" y="0"/>
                </a:lnTo>
                <a:lnTo>
                  <a:pt x="0" y="6159162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467658">
            <a:off x="14216663" y="-582487"/>
            <a:ext cx="12024272" cy="13016804"/>
          </a:xfrm>
          <a:custGeom>
            <a:avLst/>
            <a:gdLst/>
            <a:ahLst/>
            <a:cxnLst/>
            <a:rect r="r" b="b" t="t" l="l"/>
            <a:pathLst>
              <a:path h="13016804" w="12024272">
                <a:moveTo>
                  <a:pt x="12024272" y="0"/>
                </a:moveTo>
                <a:lnTo>
                  <a:pt x="0" y="0"/>
                </a:lnTo>
                <a:lnTo>
                  <a:pt x="0" y="13016803"/>
                </a:lnTo>
                <a:lnTo>
                  <a:pt x="12024272" y="13016803"/>
                </a:lnTo>
                <a:lnTo>
                  <a:pt x="1202427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109396">
            <a:off x="4075563" y="535971"/>
            <a:ext cx="10851800" cy="3284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10"/>
              </a:lnSpc>
            </a:pPr>
            <a:r>
              <a:rPr lang="en-US" sz="8487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Momento formativo: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200" y="4747335"/>
            <a:ext cx="18288000" cy="3994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  <a:spcBef>
                <a:spcPct val="0"/>
              </a:spcBef>
            </a:pPr>
            <a:r>
              <a:rPr lang="en-US" sz="8002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Comunidad Educativo Pastoral y Animación Vocacional: una profunda relación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4830242"/>
            <a:ext cx="18288000" cy="3994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  <a:spcBef>
                <a:spcPct val="0"/>
              </a:spcBef>
            </a:pPr>
            <a:r>
              <a:rPr lang="en-US" sz="8002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Comunidad Educativo Pastoral y Animación Vocacional: una profunda relación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8766" y="2180830"/>
            <a:ext cx="18544453" cy="7977659"/>
            <a:chOff x="0" y="0"/>
            <a:chExt cx="6340094" cy="27274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1938" y="-127"/>
              <a:ext cx="6405753" cy="2810129"/>
            </a:xfrm>
            <a:custGeom>
              <a:avLst/>
              <a:gdLst/>
              <a:ahLst/>
              <a:cxnLst/>
              <a:rect r="r" b="b" t="t" l="l"/>
              <a:pathLst>
                <a:path h="2810129" w="6405753">
                  <a:moveTo>
                    <a:pt x="6344539" y="2579370"/>
                  </a:moveTo>
                  <a:cubicBezTo>
                    <a:pt x="6225032" y="2610739"/>
                    <a:pt x="6134989" y="2542032"/>
                    <a:pt x="6031484" y="2579370"/>
                  </a:cubicBezTo>
                  <a:cubicBezTo>
                    <a:pt x="5947918" y="2622296"/>
                    <a:pt x="5774182" y="2581783"/>
                    <a:pt x="5662676" y="2716657"/>
                  </a:cubicBezTo>
                  <a:cubicBezTo>
                    <a:pt x="5609590" y="2650998"/>
                    <a:pt x="5529707" y="2747137"/>
                    <a:pt x="5288280" y="2713736"/>
                  </a:cubicBezTo>
                  <a:cubicBezTo>
                    <a:pt x="5287391" y="2762504"/>
                    <a:pt x="5234051" y="2660269"/>
                    <a:pt x="5208143" y="2710688"/>
                  </a:cubicBezTo>
                  <a:cubicBezTo>
                    <a:pt x="5181092" y="2724785"/>
                    <a:pt x="5202174" y="2729611"/>
                    <a:pt x="5169408" y="2681097"/>
                  </a:cubicBezTo>
                  <a:cubicBezTo>
                    <a:pt x="5152009" y="2710307"/>
                    <a:pt x="5136515" y="2744724"/>
                    <a:pt x="5061204" y="2718054"/>
                  </a:cubicBezTo>
                  <a:cubicBezTo>
                    <a:pt x="4888992" y="2675255"/>
                    <a:pt x="5005070" y="2555748"/>
                    <a:pt x="4741418" y="2711958"/>
                  </a:cubicBezTo>
                  <a:cubicBezTo>
                    <a:pt x="4690364" y="2773934"/>
                    <a:pt x="4576699" y="2529332"/>
                    <a:pt x="4518152" y="2727706"/>
                  </a:cubicBezTo>
                  <a:cubicBezTo>
                    <a:pt x="4495927" y="2703703"/>
                    <a:pt x="4502277" y="2678176"/>
                    <a:pt x="4434713" y="2724404"/>
                  </a:cubicBezTo>
                  <a:cubicBezTo>
                    <a:pt x="4353052" y="2583688"/>
                    <a:pt x="4388993" y="2810129"/>
                    <a:pt x="4229735" y="2630678"/>
                  </a:cubicBezTo>
                  <a:cubicBezTo>
                    <a:pt x="4124325" y="2733167"/>
                    <a:pt x="4142232" y="2647188"/>
                    <a:pt x="3952494" y="2673985"/>
                  </a:cubicBezTo>
                  <a:cubicBezTo>
                    <a:pt x="3946398" y="2686939"/>
                    <a:pt x="3861562" y="2546985"/>
                    <a:pt x="3820414" y="2592324"/>
                  </a:cubicBezTo>
                  <a:cubicBezTo>
                    <a:pt x="3744849" y="2663444"/>
                    <a:pt x="3824478" y="2470658"/>
                    <a:pt x="3628517" y="2613660"/>
                  </a:cubicBezTo>
                  <a:cubicBezTo>
                    <a:pt x="3549396" y="2616581"/>
                    <a:pt x="3423793" y="2593467"/>
                    <a:pt x="3348228" y="2620899"/>
                  </a:cubicBezTo>
                  <a:cubicBezTo>
                    <a:pt x="3128137" y="2659380"/>
                    <a:pt x="2869184" y="2391029"/>
                    <a:pt x="2732913" y="2578862"/>
                  </a:cubicBezTo>
                  <a:cubicBezTo>
                    <a:pt x="2596388" y="2573147"/>
                    <a:pt x="2733548" y="2490851"/>
                    <a:pt x="2620391" y="2569845"/>
                  </a:cubicBezTo>
                  <a:cubicBezTo>
                    <a:pt x="2540127" y="2564257"/>
                    <a:pt x="2430145" y="2507615"/>
                    <a:pt x="2260600" y="2601214"/>
                  </a:cubicBezTo>
                  <a:cubicBezTo>
                    <a:pt x="2163826" y="2507869"/>
                    <a:pt x="1953387" y="2629281"/>
                    <a:pt x="1780921" y="2674366"/>
                  </a:cubicBezTo>
                  <a:cubicBezTo>
                    <a:pt x="1655572" y="2620645"/>
                    <a:pt x="1732153" y="2585085"/>
                    <a:pt x="1527937" y="2577719"/>
                  </a:cubicBezTo>
                  <a:cubicBezTo>
                    <a:pt x="1522730" y="2618486"/>
                    <a:pt x="1401064" y="2431542"/>
                    <a:pt x="1242822" y="2514219"/>
                  </a:cubicBezTo>
                  <a:cubicBezTo>
                    <a:pt x="1157097" y="2447417"/>
                    <a:pt x="1153922" y="2426970"/>
                    <a:pt x="1015238" y="2392426"/>
                  </a:cubicBezTo>
                  <a:cubicBezTo>
                    <a:pt x="1003681" y="2341118"/>
                    <a:pt x="926084" y="2455545"/>
                    <a:pt x="812673" y="2341880"/>
                  </a:cubicBezTo>
                  <a:cubicBezTo>
                    <a:pt x="823849" y="2369820"/>
                    <a:pt x="647573" y="2384171"/>
                    <a:pt x="500380" y="2378456"/>
                  </a:cubicBezTo>
                  <a:cubicBezTo>
                    <a:pt x="450342" y="2418461"/>
                    <a:pt x="318897" y="2407412"/>
                    <a:pt x="286639" y="2297303"/>
                  </a:cubicBezTo>
                  <a:cubicBezTo>
                    <a:pt x="296164" y="2252853"/>
                    <a:pt x="55753" y="2355596"/>
                    <a:pt x="15748" y="2150237"/>
                  </a:cubicBezTo>
                  <a:cubicBezTo>
                    <a:pt x="21590" y="1811147"/>
                    <a:pt x="0" y="1459103"/>
                    <a:pt x="21971" y="1133348"/>
                  </a:cubicBezTo>
                  <a:cubicBezTo>
                    <a:pt x="10414" y="1100455"/>
                    <a:pt x="41148" y="1118235"/>
                    <a:pt x="160274" y="1068197"/>
                  </a:cubicBezTo>
                  <a:cubicBezTo>
                    <a:pt x="154432" y="1068832"/>
                    <a:pt x="231521" y="1060323"/>
                    <a:pt x="299466" y="963676"/>
                  </a:cubicBezTo>
                  <a:cubicBezTo>
                    <a:pt x="393446" y="954786"/>
                    <a:pt x="517271" y="920496"/>
                    <a:pt x="601345" y="876808"/>
                  </a:cubicBezTo>
                  <a:cubicBezTo>
                    <a:pt x="798195" y="804291"/>
                    <a:pt x="1148334" y="861187"/>
                    <a:pt x="1703959" y="757936"/>
                  </a:cubicBezTo>
                  <a:cubicBezTo>
                    <a:pt x="1813052" y="727964"/>
                    <a:pt x="1983486" y="698119"/>
                    <a:pt x="2136267" y="653923"/>
                  </a:cubicBezTo>
                  <a:cubicBezTo>
                    <a:pt x="2183511" y="682625"/>
                    <a:pt x="2232533" y="484505"/>
                    <a:pt x="2451481" y="549148"/>
                  </a:cubicBezTo>
                  <a:cubicBezTo>
                    <a:pt x="2574925" y="459486"/>
                    <a:pt x="2834386" y="428244"/>
                    <a:pt x="2954782" y="370078"/>
                  </a:cubicBezTo>
                  <a:cubicBezTo>
                    <a:pt x="3069971" y="428371"/>
                    <a:pt x="3234690" y="359791"/>
                    <a:pt x="3365246" y="358521"/>
                  </a:cubicBezTo>
                  <a:cubicBezTo>
                    <a:pt x="3593084" y="353568"/>
                    <a:pt x="3280283" y="279781"/>
                    <a:pt x="3941191" y="246634"/>
                  </a:cubicBezTo>
                  <a:cubicBezTo>
                    <a:pt x="4057015" y="296799"/>
                    <a:pt x="4163822" y="290068"/>
                    <a:pt x="4347464" y="251460"/>
                  </a:cubicBezTo>
                  <a:cubicBezTo>
                    <a:pt x="4490593" y="280035"/>
                    <a:pt x="4547108" y="297434"/>
                    <a:pt x="4663440" y="260604"/>
                  </a:cubicBezTo>
                  <a:cubicBezTo>
                    <a:pt x="4872990" y="206375"/>
                    <a:pt x="5081270" y="124968"/>
                    <a:pt x="5417312" y="38989"/>
                  </a:cubicBezTo>
                  <a:cubicBezTo>
                    <a:pt x="5440680" y="11176"/>
                    <a:pt x="5415661" y="57404"/>
                    <a:pt x="5664708" y="40259"/>
                  </a:cubicBezTo>
                  <a:cubicBezTo>
                    <a:pt x="5680583" y="41783"/>
                    <a:pt x="5709158" y="123444"/>
                    <a:pt x="5803646" y="65024"/>
                  </a:cubicBezTo>
                  <a:cubicBezTo>
                    <a:pt x="5848731" y="93726"/>
                    <a:pt x="6070092" y="63373"/>
                    <a:pt x="6161278" y="0"/>
                  </a:cubicBezTo>
                  <a:cubicBezTo>
                    <a:pt x="6182741" y="2413"/>
                    <a:pt x="6292977" y="50419"/>
                    <a:pt x="6313424" y="7874"/>
                  </a:cubicBezTo>
                  <a:cubicBezTo>
                    <a:pt x="6405753" y="480187"/>
                    <a:pt x="6289675" y="967359"/>
                    <a:pt x="6351905" y="1457198"/>
                  </a:cubicBezTo>
                  <a:cubicBezTo>
                    <a:pt x="6322441" y="1836928"/>
                    <a:pt x="6344285" y="2161159"/>
                    <a:pt x="6344539" y="2579370"/>
                  </a:cubicBezTo>
                  <a:close/>
                </a:path>
              </a:pathLst>
            </a:custGeom>
            <a:blipFill>
              <a:blip r:embed="rId3"/>
              <a:stretch>
                <a:fillRect l="0" t="-1715" r="0" b="-171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307832">
            <a:off x="1433724" y="3909618"/>
            <a:ext cx="4318279" cy="1466416"/>
          </a:xfrm>
          <a:custGeom>
            <a:avLst/>
            <a:gdLst/>
            <a:ahLst/>
            <a:cxnLst/>
            <a:rect r="r" b="b" t="t" l="l"/>
            <a:pathLst>
              <a:path h="1466416" w="4318279">
                <a:moveTo>
                  <a:pt x="0" y="0"/>
                </a:moveTo>
                <a:lnTo>
                  <a:pt x="4318279" y="0"/>
                </a:lnTo>
                <a:lnTo>
                  <a:pt x="4318279" y="1466416"/>
                </a:lnTo>
                <a:lnTo>
                  <a:pt x="0" y="1466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80754">
            <a:off x="13975362" y="7533318"/>
            <a:ext cx="2999424" cy="556257"/>
          </a:xfrm>
          <a:custGeom>
            <a:avLst/>
            <a:gdLst/>
            <a:ahLst/>
            <a:cxnLst/>
            <a:rect r="r" b="b" t="t" l="l"/>
            <a:pathLst>
              <a:path h="556257" w="2999424">
                <a:moveTo>
                  <a:pt x="0" y="0"/>
                </a:moveTo>
                <a:lnTo>
                  <a:pt x="2999424" y="0"/>
                </a:lnTo>
                <a:lnTo>
                  <a:pt x="2999424" y="556257"/>
                </a:lnTo>
                <a:lnTo>
                  <a:pt x="0" y="556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3945">
            <a:off x="2408326" y="381151"/>
            <a:ext cx="13636197" cy="3210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23"/>
              </a:lnSpc>
            </a:pPr>
            <a:r>
              <a:rPr lang="en-US" sz="8002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Nuestra Comunidad Educativo Pastoral, hoy</a:t>
            </a:r>
          </a:p>
        </p:txBody>
      </p:sp>
      <p:sp>
        <p:nvSpPr>
          <p:cNvPr name="TextBox 8" id="8"/>
          <p:cNvSpPr txBox="true"/>
          <p:nvPr/>
        </p:nvSpPr>
        <p:spPr>
          <a:xfrm rot="-83945">
            <a:off x="2321716" y="343051"/>
            <a:ext cx="13636197" cy="3210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23"/>
              </a:lnSpc>
            </a:pPr>
            <a:r>
              <a:rPr lang="en-US" sz="8002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Nuestra Comunidad Educativo Pastoral, hoy</a:t>
            </a:r>
          </a:p>
        </p:txBody>
      </p:sp>
      <p:sp>
        <p:nvSpPr>
          <p:cNvPr name="TextBox 9" id="9"/>
          <p:cNvSpPr txBox="true"/>
          <p:nvPr/>
        </p:nvSpPr>
        <p:spPr>
          <a:xfrm rot="-307832">
            <a:off x="1838815" y="4390674"/>
            <a:ext cx="3510653" cy="532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9"/>
              </a:lnSpc>
            </a:pPr>
            <a:r>
              <a:rPr lang="en-US" sz="3699">
                <a:solidFill>
                  <a:srgbClr val="341906"/>
                </a:solidFill>
                <a:latin typeface="Gidole"/>
                <a:ea typeface="Gidole"/>
                <a:cs typeface="Gidole"/>
                <a:sym typeface="Gidole"/>
              </a:rPr>
              <a:t>Hch 2,42-47</a:t>
            </a:r>
          </a:p>
        </p:txBody>
      </p:sp>
      <p:sp>
        <p:nvSpPr>
          <p:cNvPr name="TextBox 10" id="10"/>
          <p:cNvSpPr txBox="true"/>
          <p:nvPr/>
        </p:nvSpPr>
        <p:spPr>
          <a:xfrm rot="157383">
            <a:off x="13461886" y="4467770"/>
            <a:ext cx="4227338" cy="2972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  <a:spcBef>
                <a:spcPct val="0"/>
              </a:spcBef>
            </a:pPr>
            <a:r>
              <a:rPr lang="en-US" sz="4743">
                <a:solidFill>
                  <a:srgbClr val="000000"/>
                </a:solidFill>
                <a:latin typeface="Gellatio"/>
                <a:ea typeface="Gellatio"/>
                <a:cs typeface="Gellatio"/>
                <a:sym typeface="Gellatio"/>
              </a:rPr>
              <a:t>Comunidad que da testimonio</a:t>
            </a:r>
          </a:p>
        </p:txBody>
      </p:sp>
      <p:sp>
        <p:nvSpPr>
          <p:cNvPr name="TextBox 11" id="11"/>
          <p:cNvSpPr txBox="true"/>
          <p:nvPr/>
        </p:nvSpPr>
        <p:spPr>
          <a:xfrm rot="157383">
            <a:off x="13366636" y="4439195"/>
            <a:ext cx="4227338" cy="2972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  <a:spcBef>
                <a:spcPct val="0"/>
              </a:spcBef>
            </a:pPr>
            <a:r>
              <a:rPr lang="en-US" sz="4743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Comunidad que da testimonio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-1152411">
            <a:off x="-621278" y="-1742795"/>
            <a:ext cx="11449713" cy="9488949"/>
          </a:xfrm>
          <a:custGeom>
            <a:avLst/>
            <a:gdLst/>
            <a:ahLst/>
            <a:cxnLst/>
            <a:rect r="r" b="b" t="t" l="l"/>
            <a:pathLst>
              <a:path h="9488949" w="11449713">
                <a:moveTo>
                  <a:pt x="11449713" y="9488950"/>
                </a:moveTo>
                <a:lnTo>
                  <a:pt x="0" y="9488950"/>
                </a:lnTo>
                <a:lnTo>
                  <a:pt x="0" y="0"/>
                </a:lnTo>
                <a:lnTo>
                  <a:pt x="11449713" y="0"/>
                </a:lnTo>
                <a:lnTo>
                  <a:pt x="11449713" y="948895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39403">
            <a:off x="-5878346" y="4908319"/>
            <a:ext cx="12195760" cy="6082635"/>
          </a:xfrm>
          <a:custGeom>
            <a:avLst/>
            <a:gdLst/>
            <a:ahLst/>
            <a:cxnLst/>
            <a:rect r="r" b="b" t="t" l="l"/>
            <a:pathLst>
              <a:path h="6082635" w="12195760">
                <a:moveTo>
                  <a:pt x="12195760" y="0"/>
                </a:moveTo>
                <a:lnTo>
                  <a:pt x="0" y="0"/>
                </a:lnTo>
                <a:lnTo>
                  <a:pt x="0" y="6082636"/>
                </a:lnTo>
                <a:lnTo>
                  <a:pt x="12195760" y="6082636"/>
                </a:lnTo>
                <a:lnTo>
                  <a:pt x="1219576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821578">
            <a:off x="2831124" y="3002261"/>
            <a:ext cx="3742415" cy="2235054"/>
          </a:xfrm>
          <a:custGeom>
            <a:avLst/>
            <a:gdLst/>
            <a:ahLst/>
            <a:cxnLst/>
            <a:rect r="r" b="b" t="t" l="l"/>
            <a:pathLst>
              <a:path h="2235054" w="3742415">
                <a:moveTo>
                  <a:pt x="0" y="0"/>
                </a:moveTo>
                <a:lnTo>
                  <a:pt x="3742415" y="0"/>
                </a:lnTo>
                <a:lnTo>
                  <a:pt x="3742415" y="2235053"/>
                </a:lnTo>
                <a:lnTo>
                  <a:pt x="0" y="223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070182" y="3564304"/>
            <a:ext cx="4410646" cy="8253489"/>
            <a:chOff x="0" y="0"/>
            <a:chExt cx="3995420" cy="74764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95420" cy="7475220"/>
            </a:xfrm>
            <a:custGeom>
              <a:avLst/>
              <a:gdLst/>
              <a:ahLst/>
              <a:cxnLst/>
              <a:rect r="r" b="b" t="t" l="l"/>
              <a:pathLst>
                <a:path h="7475220" w="3995420">
                  <a:moveTo>
                    <a:pt x="287020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287020" y="742950"/>
                  </a:lnTo>
                  <a:lnTo>
                    <a:pt x="287020" y="6818630"/>
                  </a:lnTo>
                  <a:close/>
                  <a:moveTo>
                    <a:pt x="683260" y="438150"/>
                  </a:moveTo>
                  <a:lnTo>
                    <a:pt x="327660" y="438150"/>
                  </a:lnTo>
                  <a:lnTo>
                    <a:pt x="327660" y="7113270"/>
                  </a:lnTo>
                  <a:lnTo>
                    <a:pt x="683260" y="7113270"/>
                  </a:lnTo>
                  <a:lnTo>
                    <a:pt x="683260" y="438150"/>
                  </a:lnTo>
                  <a:close/>
                  <a:moveTo>
                    <a:pt x="988060" y="0"/>
                  </a:moveTo>
                  <a:lnTo>
                    <a:pt x="796290" y="0"/>
                  </a:lnTo>
                  <a:lnTo>
                    <a:pt x="796290" y="7103110"/>
                  </a:lnTo>
                  <a:lnTo>
                    <a:pt x="988060" y="7103110"/>
                  </a:lnTo>
                  <a:lnTo>
                    <a:pt x="988060" y="0"/>
                  </a:lnTo>
                  <a:close/>
                  <a:moveTo>
                    <a:pt x="3354070" y="6370320"/>
                  </a:moveTo>
                  <a:lnTo>
                    <a:pt x="3641090" y="6370320"/>
                  </a:lnTo>
                  <a:lnTo>
                    <a:pt x="3641090" y="294640"/>
                  </a:lnTo>
                  <a:lnTo>
                    <a:pt x="3354070" y="294640"/>
                  </a:lnTo>
                  <a:lnTo>
                    <a:pt x="3354070" y="6370320"/>
                  </a:lnTo>
                  <a:close/>
                  <a:moveTo>
                    <a:pt x="3708400" y="6404610"/>
                  </a:moveTo>
                  <a:lnTo>
                    <a:pt x="3995420" y="6404610"/>
                  </a:lnTo>
                  <a:lnTo>
                    <a:pt x="3995420" y="1520190"/>
                  </a:lnTo>
                  <a:lnTo>
                    <a:pt x="3708400" y="1520190"/>
                  </a:lnTo>
                  <a:lnTo>
                    <a:pt x="3708400" y="6404610"/>
                  </a:lnTo>
                  <a:close/>
                  <a:moveTo>
                    <a:pt x="2956560" y="6675120"/>
                  </a:moveTo>
                  <a:lnTo>
                    <a:pt x="3312160" y="6675120"/>
                  </a:lnTo>
                  <a:lnTo>
                    <a:pt x="3312160" y="0"/>
                  </a:lnTo>
                  <a:lnTo>
                    <a:pt x="2956560" y="0"/>
                  </a:lnTo>
                  <a:lnTo>
                    <a:pt x="2956560" y="6675120"/>
                  </a:lnTo>
                  <a:close/>
                  <a:moveTo>
                    <a:pt x="2653030" y="7113270"/>
                  </a:moveTo>
                  <a:lnTo>
                    <a:pt x="2844800" y="7113270"/>
                  </a:lnTo>
                  <a:lnTo>
                    <a:pt x="2844800" y="10160"/>
                  </a:lnTo>
                  <a:lnTo>
                    <a:pt x="2653030" y="10160"/>
                  </a:lnTo>
                  <a:lnTo>
                    <a:pt x="2653030" y="7113270"/>
                  </a:lnTo>
                  <a:close/>
                  <a:moveTo>
                    <a:pt x="1264920" y="372110"/>
                  </a:moveTo>
                  <a:lnTo>
                    <a:pt x="1073150" y="372110"/>
                  </a:lnTo>
                  <a:lnTo>
                    <a:pt x="1073150" y="7475220"/>
                  </a:lnTo>
                  <a:lnTo>
                    <a:pt x="1264920" y="7475220"/>
                  </a:lnTo>
                  <a:lnTo>
                    <a:pt x="1264920" y="372110"/>
                  </a:lnTo>
                  <a:close/>
                  <a:moveTo>
                    <a:pt x="2553970" y="148590"/>
                  </a:moveTo>
                  <a:lnTo>
                    <a:pt x="1315720" y="148590"/>
                  </a:lnTo>
                  <a:lnTo>
                    <a:pt x="1315720" y="7251700"/>
                  </a:lnTo>
                  <a:lnTo>
                    <a:pt x="2553970" y="7251700"/>
                  </a:lnTo>
                  <a:lnTo>
                    <a:pt x="2553970" y="148590"/>
                  </a:lnTo>
                  <a:close/>
                </a:path>
              </a:pathLst>
            </a:custGeom>
            <a:blipFill>
              <a:blip r:embed="rId6"/>
              <a:stretch>
                <a:fillRect l="-74729" t="0" r="-74729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459510" y="4119788"/>
            <a:ext cx="4410646" cy="8253489"/>
            <a:chOff x="0" y="0"/>
            <a:chExt cx="3995420" cy="74764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995420" cy="7475220"/>
            </a:xfrm>
            <a:custGeom>
              <a:avLst/>
              <a:gdLst/>
              <a:ahLst/>
              <a:cxnLst/>
              <a:rect r="r" b="b" t="t" l="l"/>
              <a:pathLst>
                <a:path h="7475220" w="3995420">
                  <a:moveTo>
                    <a:pt x="287020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287020" y="742950"/>
                  </a:lnTo>
                  <a:lnTo>
                    <a:pt x="287020" y="6818630"/>
                  </a:lnTo>
                  <a:close/>
                  <a:moveTo>
                    <a:pt x="683260" y="438150"/>
                  </a:moveTo>
                  <a:lnTo>
                    <a:pt x="327660" y="438150"/>
                  </a:lnTo>
                  <a:lnTo>
                    <a:pt x="327660" y="7113270"/>
                  </a:lnTo>
                  <a:lnTo>
                    <a:pt x="683260" y="7113270"/>
                  </a:lnTo>
                  <a:lnTo>
                    <a:pt x="683260" y="438150"/>
                  </a:lnTo>
                  <a:close/>
                  <a:moveTo>
                    <a:pt x="988060" y="0"/>
                  </a:moveTo>
                  <a:lnTo>
                    <a:pt x="796290" y="0"/>
                  </a:lnTo>
                  <a:lnTo>
                    <a:pt x="796290" y="7103110"/>
                  </a:lnTo>
                  <a:lnTo>
                    <a:pt x="988060" y="7103110"/>
                  </a:lnTo>
                  <a:lnTo>
                    <a:pt x="988060" y="0"/>
                  </a:lnTo>
                  <a:close/>
                  <a:moveTo>
                    <a:pt x="3354070" y="6370320"/>
                  </a:moveTo>
                  <a:lnTo>
                    <a:pt x="3641090" y="6370320"/>
                  </a:lnTo>
                  <a:lnTo>
                    <a:pt x="3641090" y="294640"/>
                  </a:lnTo>
                  <a:lnTo>
                    <a:pt x="3354070" y="294640"/>
                  </a:lnTo>
                  <a:lnTo>
                    <a:pt x="3354070" y="6370320"/>
                  </a:lnTo>
                  <a:close/>
                  <a:moveTo>
                    <a:pt x="3708400" y="6404610"/>
                  </a:moveTo>
                  <a:lnTo>
                    <a:pt x="3995420" y="6404610"/>
                  </a:lnTo>
                  <a:lnTo>
                    <a:pt x="3995420" y="1520190"/>
                  </a:lnTo>
                  <a:lnTo>
                    <a:pt x="3708400" y="1520190"/>
                  </a:lnTo>
                  <a:lnTo>
                    <a:pt x="3708400" y="6404610"/>
                  </a:lnTo>
                  <a:close/>
                  <a:moveTo>
                    <a:pt x="2956560" y="6675120"/>
                  </a:moveTo>
                  <a:lnTo>
                    <a:pt x="3312160" y="6675120"/>
                  </a:lnTo>
                  <a:lnTo>
                    <a:pt x="3312160" y="0"/>
                  </a:lnTo>
                  <a:lnTo>
                    <a:pt x="2956560" y="0"/>
                  </a:lnTo>
                  <a:lnTo>
                    <a:pt x="2956560" y="6675120"/>
                  </a:lnTo>
                  <a:close/>
                  <a:moveTo>
                    <a:pt x="2653030" y="7113270"/>
                  </a:moveTo>
                  <a:lnTo>
                    <a:pt x="2844800" y="7113270"/>
                  </a:lnTo>
                  <a:lnTo>
                    <a:pt x="2844800" y="10160"/>
                  </a:lnTo>
                  <a:lnTo>
                    <a:pt x="2653030" y="10160"/>
                  </a:lnTo>
                  <a:lnTo>
                    <a:pt x="2653030" y="7113270"/>
                  </a:lnTo>
                  <a:close/>
                  <a:moveTo>
                    <a:pt x="1264920" y="372110"/>
                  </a:moveTo>
                  <a:lnTo>
                    <a:pt x="1073150" y="372110"/>
                  </a:lnTo>
                  <a:lnTo>
                    <a:pt x="1073150" y="7475220"/>
                  </a:lnTo>
                  <a:lnTo>
                    <a:pt x="1264920" y="7475220"/>
                  </a:lnTo>
                  <a:lnTo>
                    <a:pt x="1264920" y="372110"/>
                  </a:lnTo>
                  <a:close/>
                  <a:moveTo>
                    <a:pt x="2553970" y="148590"/>
                  </a:moveTo>
                  <a:lnTo>
                    <a:pt x="1315720" y="148590"/>
                  </a:lnTo>
                  <a:lnTo>
                    <a:pt x="1315720" y="7251700"/>
                  </a:lnTo>
                  <a:lnTo>
                    <a:pt x="2553970" y="7251700"/>
                  </a:lnTo>
                  <a:lnTo>
                    <a:pt x="2553970" y="148590"/>
                  </a:lnTo>
                  <a:close/>
                </a:path>
              </a:pathLst>
            </a:custGeom>
            <a:blipFill>
              <a:blip r:embed="rId7"/>
              <a:stretch>
                <a:fillRect l="-74729" t="0" r="-74729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4847654" y="4663614"/>
            <a:ext cx="4410646" cy="8253489"/>
            <a:chOff x="0" y="0"/>
            <a:chExt cx="3995420" cy="74764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995420" cy="7475220"/>
            </a:xfrm>
            <a:custGeom>
              <a:avLst/>
              <a:gdLst/>
              <a:ahLst/>
              <a:cxnLst/>
              <a:rect r="r" b="b" t="t" l="l"/>
              <a:pathLst>
                <a:path h="7475220" w="3995420">
                  <a:moveTo>
                    <a:pt x="287020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287020" y="742950"/>
                  </a:lnTo>
                  <a:lnTo>
                    <a:pt x="287020" y="6818630"/>
                  </a:lnTo>
                  <a:close/>
                  <a:moveTo>
                    <a:pt x="683260" y="438150"/>
                  </a:moveTo>
                  <a:lnTo>
                    <a:pt x="327660" y="438150"/>
                  </a:lnTo>
                  <a:lnTo>
                    <a:pt x="327660" y="7113270"/>
                  </a:lnTo>
                  <a:lnTo>
                    <a:pt x="683260" y="7113270"/>
                  </a:lnTo>
                  <a:lnTo>
                    <a:pt x="683260" y="438150"/>
                  </a:lnTo>
                  <a:close/>
                  <a:moveTo>
                    <a:pt x="988060" y="0"/>
                  </a:moveTo>
                  <a:lnTo>
                    <a:pt x="796290" y="0"/>
                  </a:lnTo>
                  <a:lnTo>
                    <a:pt x="796290" y="7103110"/>
                  </a:lnTo>
                  <a:lnTo>
                    <a:pt x="988060" y="7103110"/>
                  </a:lnTo>
                  <a:lnTo>
                    <a:pt x="988060" y="0"/>
                  </a:lnTo>
                  <a:close/>
                  <a:moveTo>
                    <a:pt x="3354070" y="6370320"/>
                  </a:moveTo>
                  <a:lnTo>
                    <a:pt x="3641090" y="6370320"/>
                  </a:lnTo>
                  <a:lnTo>
                    <a:pt x="3641090" y="294640"/>
                  </a:lnTo>
                  <a:lnTo>
                    <a:pt x="3354070" y="294640"/>
                  </a:lnTo>
                  <a:lnTo>
                    <a:pt x="3354070" y="6370320"/>
                  </a:lnTo>
                  <a:close/>
                  <a:moveTo>
                    <a:pt x="3708400" y="6404610"/>
                  </a:moveTo>
                  <a:lnTo>
                    <a:pt x="3995420" y="6404610"/>
                  </a:lnTo>
                  <a:lnTo>
                    <a:pt x="3995420" y="1520190"/>
                  </a:lnTo>
                  <a:lnTo>
                    <a:pt x="3708400" y="1520190"/>
                  </a:lnTo>
                  <a:lnTo>
                    <a:pt x="3708400" y="6404610"/>
                  </a:lnTo>
                  <a:close/>
                  <a:moveTo>
                    <a:pt x="2956560" y="6675120"/>
                  </a:moveTo>
                  <a:lnTo>
                    <a:pt x="3312160" y="6675120"/>
                  </a:lnTo>
                  <a:lnTo>
                    <a:pt x="3312160" y="0"/>
                  </a:lnTo>
                  <a:lnTo>
                    <a:pt x="2956560" y="0"/>
                  </a:lnTo>
                  <a:lnTo>
                    <a:pt x="2956560" y="6675120"/>
                  </a:lnTo>
                  <a:close/>
                  <a:moveTo>
                    <a:pt x="2653030" y="7113270"/>
                  </a:moveTo>
                  <a:lnTo>
                    <a:pt x="2844800" y="7113270"/>
                  </a:lnTo>
                  <a:lnTo>
                    <a:pt x="2844800" y="10160"/>
                  </a:lnTo>
                  <a:lnTo>
                    <a:pt x="2653030" y="10160"/>
                  </a:lnTo>
                  <a:lnTo>
                    <a:pt x="2653030" y="7113270"/>
                  </a:lnTo>
                  <a:close/>
                  <a:moveTo>
                    <a:pt x="1264920" y="372110"/>
                  </a:moveTo>
                  <a:lnTo>
                    <a:pt x="1073150" y="372110"/>
                  </a:lnTo>
                  <a:lnTo>
                    <a:pt x="1073150" y="7475220"/>
                  </a:lnTo>
                  <a:lnTo>
                    <a:pt x="1264920" y="7475220"/>
                  </a:lnTo>
                  <a:lnTo>
                    <a:pt x="1264920" y="372110"/>
                  </a:lnTo>
                  <a:close/>
                  <a:moveTo>
                    <a:pt x="2553970" y="148590"/>
                  </a:moveTo>
                  <a:lnTo>
                    <a:pt x="1315720" y="148590"/>
                  </a:lnTo>
                  <a:lnTo>
                    <a:pt x="1315720" y="7251700"/>
                  </a:lnTo>
                  <a:lnTo>
                    <a:pt x="2553970" y="7251700"/>
                  </a:lnTo>
                  <a:lnTo>
                    <a:pt x="2553970" y="148590"/>
                  </a:lnTo>
                  <a:close/>
                </a:path>
              </a:pathLst>
            </a:custGeom>
            <a:blipFill>
              <a:blip r:embed="rId8"/>
              <a:stretch>
                <a:fillRect l="-12325" t="0" r="-12325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-83945">
            <a:off x="860935" y="192080"/>
            <a:ext cx="16780544" cy="3790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84"/>
              </a:lnSpc>
            </a:pPr>
            <a:r>
              <a:rPr lang="en-US" sz="8002">
                <a:solidFill>
                  <a:srgbClr val="FFFFFF"/>
                </a:solidFill>
                <a:latin typeface="Gellatio"/>
                <a:ea typeface="Gellatio"/>
                <a:cs typeface="Gellatio"/>
                <a:sym typeface="Gellatio"/>
              </a:rPr>
              <a:t>¿Qué sdb/laicos para los jóvenes, HOY?</a:t>
            </a:r>
          </a:p>
        </p:txBody>
      </p:sp>
      <p:sp>
        <p:nvSpPr>
          <p:cNvPr name="TextBox 13" id="13"/>
          <p:cNvSpPr txBox="true"/>
          <p:nvPr/>
        </p:nvSpPr>
        <p:spPr>
          <a:xfrm rot="-83945">
            <a:off x="746635" y="125405"/>
            <a:ext cx="16780544" cy="3790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84"/>
              </a:lnSpc>
            </a:pPr>
            <a:r>
              <a:rPr lang="en-US" sz="8002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¿Qué sdb/laicos para los jóvenes, HOY?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748322">
            <a:off x="11347609" y="6062248"/>
            <a:ext cx="11121945" cy="8229600"/>
          </a:xfrm>
          <a:custGeom>
            <a:avLst/>
            <a:gdLst/>
            <a:ahLst/>
            <a:cxnLst/>
            <a:rect r="r" b="b" t="t" l="l"/>
            <a:pathLst>
              <a:path h="8229600" w="11121945">
                <a:moveTo>
                  <a:pt x="11121945" y="0"/>
                </a:moveTo>
                <a:lnTo>
                  <a:pt x="0" y="0"/>
                </a:lnTo>
                <a:lnTo>
                  <a:pt x="0" y="8229600"/>
                </a:lnTo>
                <a:lnTo>
                  <a:pt x="11121945" y="8229600"/>
                </a:lnTo>
                <a:lnTo>
                  <a:pt x="11121945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964385">
            <a:off x="13354795" y="3856192"/>
            <a:ext cx="11376265" cy="7579437"/>
          </a:xfrm>
          <a:custGeom>
            <a:avLst/>
            <a:gdLst/>
            <a:ahLst/>
            <a:cxnLst/>
            <a:rect r="r" b="b" t="t" l="l"/>
            <a:pathLst>
              <a:path h="7579437" w="11376265">
                <a:moveTo>
                  <a:pt x="0" y="0"/>
                </a:moveTo>
                <a:lnTo>
                  <a:pt x="11376265" y="0"/>
                </a:lnTo>
                <a:lnTo>
                  <a:pt x="11376265" y="7579436"/>
                </a:lnTo>
                <a:lnTo>
                  <a:pt x="0" y="757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80754">
            <a:off x="1328076" y="3582628"/>
            <a:ext cx="2999424" cy="556257"/>
          </a:xfrm>
          <a:custGeom>
            <a:avLst/>
            <a:gdLst/>
            <a:ahLst/>
            <a:cxnLst/>
            <a:rect r="r" b="b" t="t" l="l"/>
            <a:pathLst>
              <a:path h="556257" w="2999424">
                <a:moveTo>
                  <a:pt x="0" y="0"/>
                </a:moveTo>
                <a:lnTo>
                  <a:pt x="2999425" y="0"/>
                </a:lnTo>
                <a:lnTo>
                  <a:pt x="2999425" y="556257"/>
                </a:lnTo>
                <a:lnTo>
                  <a:pt x="0" y="556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025181" y="3986542"/>
            <a:ext cx="17855432" cy="6966785"/>
          </a:xfrm>
          <a:custGeom>
            <a:avLst/>
            <a:gdLst/>
            <a:ahLst/>
            <a:cxnLst/>
            <a:rect r="r" b="b" t="t" l="l"/>
            <a:pathLst>
              <a:path h="6966785" w="17855432">
                <a:moveTo>
                  <a:pt x="0" y="0"/>
                </a:moveTo>
                <a:lnTo>
                  <a:pt x="17855432" y="0"/>
                </a:lnTo>
                <a:lnTo>
                  <a:pt x="17855432" y="6966785"/>
                </a:lnTo>
                <a:lnTo>
                  <a:pt x="0" y="6966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866935" y="2202900"/>
            <a:ext cx="7936380" cy="8442957"/>
          </a:xfrm>
          <a:custGeom>
            <a:avLst/>
            <a:gdLst/>
            <a:ahLst/>
            <a:cxnLst/>
            <a:rect r="r" b="b" t="t" l="l"/>
            <a:pathLst>
              <a:path h="8442957" w="7936380">
                <a:moveTo>
                  <a:pt x="0" y="0"/>
                </a:moveTo>
                <a:lnTo>
                  <a:pt x="7936380" y="0"/>
                </a:lnTo>
                <a:lnTo>
                  <a:pt x="7936380" y="8442957"/>
                </a:lnTo>
                <a:lnTo>
                  <a:pt x="0" y="8442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83945">
            <a:off x="680957" y="1021649"/>
            <a:ext cx="16214188" cy="1298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727707" indent="-863854" lvl="1">
              <a:lnSpc>
                <a:spcPts val="10403"/>
              </a:lnSpc>
              <a:buAutoNum type="arabicPeriod" startAt="1"/>
            </a:pPr>
            <a:r>
              <a:rPr lang="en-US" sz="8002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Seguidores de Cristo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3706" y="4231725"/>
            <a:ext cx="9202119" cy="1195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97005" indent="-398503" lvl="1">
              <a:lnSpc>
                <a:spcPts val="4799"/>
              </a:lnSpc>
              <a:buFont typeface="Arial"/>
              <a:buChar char="•"/>
            </a:pPr>
            <a:r>
              <a:rPr lang="en-US" sz="3691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“Los llamó para que estén con Él...” (Cfr. Mc. 3,14a).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3706" y="5612917"/>
            <a:ext cx="9202119" cy="1195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97005" indent="-398503" lvl="1">
              <a:lnSpc>
                <a:spcPts val="4799"/>
              </a:lnSpc>
              <a:buFont typeface="Arial"/>
              <a:buChar char="•"/>
            </a:pPr>
            <a:r>
              <a:rPr lang="en-US" sz="3691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No podemos hablar de cultura vocacional si no hay unión con Dios.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3706" y="8973576"/>
            <a:ext cx="9202119" cy="1195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97005" indent="-398503" lvl="1">
              <a:lnSpc>
                <a:spcPts val="4799"/>
              </a:lnSpc>
              <a:buFont typeface="Arial"/>
              <a:buChar char="•"/>
            </a:pPr>
            <a:r>
              <a:rPr lang="en-US" sz="3691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¡NO SUBESTIMAR A LOS JÓVENES! Se dan cuenta. 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3706" y="6989714"/>
            <a:ext cx="9202119" cy="1802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97005" indent="-398503" lvl="1">
              <a:lnSpc>
                <a:spcPts val="4799"/>
              </a:lnSpc>
              <a:buFont typeface="Arial"/>
              <a:buChar char="•"/>
            </a:pPr>
            <a:r>
              <a:rPr lang="en-US" sz="3691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Seguir a Jesús en fidelidad, y vivir en coherencia (compromiso bautismal, vivido de maneras diversas).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90925">
            <a:off x="-4133578" y="2585386"/>
            <a:ext cx="11896928" cy="5933593"/>
          </a:xfrm>
          <a:custGeom>
            <a:avLst/>
            <a:gdLst/>
            <a:ahLst/>
            <a:cxnLst/>
            <a:rect r="r" b="b" t="t" l="l"/>
            <a:pathLst>
              <a:path h="5933593" w="11896928">
                <a:moveTo>
                  <a:pt x="0" y="0"/>
                </a:moveTo>
                <a:lnTo>
                  <a:pt x="11896928" y="0"/>
                </a:lnTo>
                <a:lnTo>
                  <a:pt x="11896928" y="5933592"/>
                </a:lnTo>
                <a:lnTo>
                  <a:pt x="0" y="5933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47007" y="1640735"/>
            <a:ext cx="12059886" cy="10642849"/>
          </a:xfrm>
          <a:custGeom>
            <a:avLst/>
            <a:gdLst/>
            <a:ahLst/>
            <a:cxnLst/>
            <a:rect r="r" b="b" t="t" l="l"/>
            <a:pathLst>
              <a:path h="10642849" w="12059886">
                <a:moveTo>
                  <a:pt x="0" y="0"/>
                </a:moveTo>
                <a:lnTo>
                  <a:pt x="12059885" y="0"/>
                </a:lnTo>
                <a:lnTo>
                  <a:pt x="12059885" y="10642849"/>
                </a:lnTo>
                <a:lnTo>
                  <a:pt x="0" y="10642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1727943" y="5143500"/>
            <a:ext cx="8424883" cy="8424883"/>
            <a:chOff x="0" y="0"/>
            <a:chExt cx="4572000" cy="4572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524" y="0"/>
              <a:ext cx="4572000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5"/>
              <a:stretch>
                <a:fillRect l="-38888" t="0" r="-38888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570476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0476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6"/>
              <a:stretch>
                <a:fillRect l="0" t="0" r="-33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1401932">
            <a:off x="2729619" y="4722344"/>
            <a:ext cx="3165926" cy="1890762"/>
          </a:xfrm>
          <a:custGeom>
            <a:avLst/>
            <a:gdLst/>
            <a:ahLst/>
            <a:cxnLst/>
            <a:rect r="r" b="b" t="t" l="l"/>
            <a:pathLst>
              <a:path h="1890762" w="3165926">
                <a:moveTo>
                  <a:pt x="0" y="0"/>
                </a:moveTo>
                <a:lnTo>
                  <a:pt x="3165926" y="0"/>
                </a:lnTo>
                <a:lnTo>
                  <a:pt x="3165926" y="1890761"/>
                </a:lnTo>
                <a:lnTo>
                  <a:pt x="0" y="18907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83945">
            <a:off x="2495970" y="948613"/>
            <a:ext cx="15343396" cy="1298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</a:pPr>
            <a:r>
              <a:rPr lang="en-US" sz="8002">
                <a:solidFill>
                  <a:srgbClr val="341906"/>
                </a:solidFill>
                <a:latin typeface="Gellatio"/>
                <a:ea typeface="Gellatio"/>
                <a:cs typeface="Gellatio"/>
                <a:sym typeface="Gellatio"/>
              </a:rPr>
              <a:t>2. En verdaderas CEPs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47007" y="3404131"/>
            <a:ext cx="9812293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9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¿Cuál es la justificación de nuestro ser comunidad?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64439" y="4105400"/>
            <a:ext cx="9812293" cy="1216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¡EL AMOR DE DIOS! DIOS ES COMUNIDAD, E INSPIRA NUESTRO SER COMUNIDAD. SOMOS </a:t>
            </a:r>
            <a:r>
              <a:rPr lang="en-US" sz="3499">
                <a:solidFill>
                  <a:srgbClr val="FF3131"/>
                </a:solidFill>
                <a:latin typeface="Chewy"/>
                <a:ea typeface="Chewy"/>
                <a:cs typeface="Chewy"/>
                <a:sym typeface="Chewy"/>
              </a:rPr>
              <a:t>CON-VOCADOS</a:t>
            </a: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584909" y="5426200"/>
            <a:ext cx="9812293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9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Somos comunidades nacidas “no del deseo de la carne o e¿de la sangre”, ni de simpatías personales, ni de motivaciones meramente humanas, sino “de Dios” (Cfr. Jn 1,13).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775518" y="8051925"/>
            <a:ext cx="9077414" cy="2159024"/>
            <a:chOff x="0" y="0"/>
            <a:chExt cx="12103219" cy="2878699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101600" y="-82550"/>
              <a:ext cx="12001619" cy="29612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07"/>
                </a:lnSpc>
              </a:pPr>
              <a:r>
                <a:rPr lang="en-US" sz="4219">
                  <a:solidFill>
                    <a:srgbClr val="000000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¿COMO PODEMOS LOGRAR QUE NUESTRAS CEPs SEAN UN SIGNO DEL AMOR DE DIOS?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133350"/>
              <a:ext cx="12001619" cy="29612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07"/>
                </a:lnSpc>
              </a:pPr>
              <a:r>
                <a:rPr lang="en-US" sz="4219">
                  <a:solidFill>
                    <a:srgbClr val="FF3131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¿COMO PODEMOS LOGRAR QUE NUESTRAS CEPs SEAN UN SIGNO DEL AMOR DE DIOS?</a:t>
              </a:r>
            </a:p>
          </p:txBody>
        </p:sp>
      </p:grpSp>
    </p:spTree>
  </p:cSld>
  <p:clrMapOvr>
    <a:masterClrMapping/>
  </p:clrMapOvr>
  <p:transition spd="fast">
    <p:circl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4906278">
            <a:off x="11227557" y="1838608"/>
            <a:ext cx="14521218" cy="8229600"/>
          </a:xfrm>
          <a:custGeom>
            <a:avLst/>
            <a:gdLst/>
            <a:ahLst/>
            <a:cxnLst/>
            <a:rect r="r" b="b" t="t" l="l"/>
            <a:pathLst>
              <a:path h="8229600" w="14521218">
                <a:moveTo>
                  <a:pt x="0" y="8229600"/>
                </a:moveTo>
                <a:lnTo>
                  <a:pt x="14521218" y="8229600"/>
                </a:lnTo>
                <a:lnTo>
                  <a:pt x="14521218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130824">
            <a:off x="1118388" y="-4070820"/>
            <a:ext cx="11305598" cy="14333563"/>
          </a:xfrm>
          <a:custGeom>
            <a:avLst/>
            <a:gdLst/>
            <a:ahLst/>
            <a:cxnLst/>
            <a:rect r="r" b="b" t="t" l="l"/>
            <a:pathLst>
              <a:path h="14333563" w="11305598">
                <a:moveTo>
                  <a:pt x="0" y="14333563"/>
                </a:moveTo>
                <a:lnTo>
                  <a:pt x="11305598" y="14333563"/>
                </a:lnTo>
                <a:lnTo>
                  <a:pt x="11305598" y="0"/>
                </a:lnTo>
                <a:lnTo>
                  <a:pt x="0" y="0"/>
                </a:lnTo>
                <a:lnTo>
                  <a:pt x="0" y="14333563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2758">
            <a:off x="253605" y="7561976"/>
            <a:ext cx="3453076" cy="3392647"/>
          </a:xfrm>
          <a:custGeom>
            <a:avLst/>
            <a:gdLst/>
            <a:ahLst/>
            <a:cxnLst/>
            <a:rect r="r" b="b" t="t" l="l"/>
            <a:pathLst>
              <a:path h="3392647" w="3453076">
                <a:moveTo>
                  <a:pt x="0" y="0"/>
                </a:moveTo>
                <a:lnTo>
                  <a:pt x="3453076" y="0"/>
                </a:lnTo>
                <a:lnTo>
                  <a:pt x="3453076" y="3392648"/>
                </a:lnTo>
                <a:lnTo>
                  <a:pt x="0" y="3392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6353">
            <a:off x="5209350" y="2805032"/>
            <a:ext cx="3137472" cy="581859"/>
          </a:xfrm>
          <a:custGeom>
            <a:avLst/>
            <a:gdLst/>
            <a:ahLst/>
            <a:cxnLst/>
            <a:rect r="r" b="b" t="t" l="l"/>
            <a:pathLst>
              <a:path h="581859" w="3137472">
                <a:moveTo>
                  <a:pt x="0" y="0"/>
                </a:moveTo>
                <a:lnTo>
                  <a:pt x="3137473" y="0"/>
                </a:lnTo>
                <a:lnTo>
                  <a:pt x="3137473" y="581859"/>
                </a:lnTo>
                <a:lnTo>
                  <a:pt x="0" y="58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80143" y="3884542"/>
            <a:ext cx="7896698" cy="4463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2"/>
              </a:lnSpc>
            </a:pPr>
            <a:r>
              <a:rPr lang="en-US" sz="5440">
                <a:solidFill>
                  <a:srgbClr val="341906"/>
                </a:solidFill>
                <a:latin typeface="Chewy"/>
                <a:ea typeface="Chewy"/>
                <a:cs typeface="Chewy"/>
                <a:sym typeface="Chewy"/>
              </a:rPr>
              <a:t>En un mundo marcado por la existencia de “muros” en vez de “puentes”, nosotros estamos llamados a ser “expertos en comunión. ”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876841" y="3540437"/>
            <a:ext cx="6999432" cy="6973184"/>
          </a:xfrm>
          <a:custGeom>
            <a:avLst/>
            <a:gdLst/>
            <a:ahLst/>
            <a:cxnLst/>
            <a:rect r="r" b="b" t="t" l="l"/>
            <a:pathLst>
              <a:path h="6973184" w="6999432">
                <a:moveTo>
                  <a:pt x="0" y="0"/>
                </a:moveTo>
                <a:lnTo>
                  <a:pt x="6999432" y="0"/>
                </a:lnTo>
                <a:lnTo>
                  <a:pt x="6999432" y="6973184"/>
                </a:lnTo>
                <a:lnTo>
                  <a:pt x="0" y="69731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94298" y="142681"/>
            <a:ext cx="8731300" cy="2615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92"/>
              </a:lnSpc>
              <a:spcBef>
                <a:spcPct val="0"/>
              </a:spcBef>
            </a:pPr>
            <a:r>
              <a:rPr lang="en-US" sz="15302">
                <a:solidFill>
                  <a:srgbClr val="341906"/>
                </a:solidFill>
                <a:latin typeface="Bryndan Write"/>
                <a:ea typeface="Bryndan Write"/>
                <a:cs typeface="Bryndan Write"/>
                <a:sym typeface="Bryndan Write"/>
              </a:rPr>
              <a:t>COMUNIÓN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DAGecFRujHo</dc:identifier>
  <dcterms:modified xsi:type="dcterms:W3CDTF">2011-08-01T06:04:30Z</dcterms:modified>
  <cp:revision>1</cp:revision>
  <dc:title>ANIMACIÓN VOCACIONAL - COMPROMISO DE TODOS</dc:title>
</cp:coreProperties>
</file>